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60" r:id="rId2"/>
    <p:sldId id="309" r:id="rId3"/>
    <p:sldId id="310" r:id="rId4"/>
    <p:sldId id="311" r:id="rId5"/>
    <p:sldId id="312" r:id="rId6"/>
    <p:sldId id="314" r:id="rId7"/>
    <p:sldId id="315" r:id="rId8"/>
    <p:sldId id="316" r:id="rId9"/>
    <p:sldId id="313" r:id="rId10"/>
    <p:sldId id="396" r:id="rId11"/>
    <p:sldId id="317" r:id="rId12"/>
    <p:sldId id="318" r:id="rId13"/>
    <p:sldId id="320" r:id="rId14"/>
    <p:sldId id="321" r:id="rId15"/>
    <p:sldId id="397" r:id="rId16"/>
    <p:sldId id="322" r:id="rId17"/>
    <p:sldId id="323" r:id="rId18"/>
    <p:sldId id="414" r:id="rId19"/>
    <p:sldId id="324" r:id="rId20"/>
    <p:sldId id="325" r:id="rId21"/>
    <p:sldId id="326" r:id="rId22"/>
    <p:sldId id="327" r:id="rId23"/>
    <p:sldId id="328" r:id="rId24"/>
    <p:sldId id="329" r:id="rId25"/>
    <p:sldId id="416" r:id="rId26"/>
    <p:sldId id="330" r:id="rId27"/>
    <p:sldId id="331" r:id="rId28"/>
    <p:sldId id="332" r:id="rId29"/>
    <p:sldId id="333" r:id="rId30"/>
    <p:sldId id="334" r:id="rId31"/>
    <p:sldId id="335" r:id="rId32"/>
    <p:sldId id="336" r:id="rId33"/>
    <p:sldId id="337" r:id="rId34"/>
    <p:sldId id="338" r:id="rId35"/>
    <p:sldId id="340" r:id="rId36"/>
    <p:sldId id="341" r:id="rId37"/>
    <p:sldId id="342" r:id="rId38"/>
    <p:sldId id="343" r:id="rId39"/>
    <p:sldId id="412"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413" r:id="rId54"/>
    <p:sldId id="357" r:id="rId55"/>
    <p:sldId id="403" r:id="rId56"/>
    <p:sldId id="358" r:id="rId57"/>
    <p:sldId id="359" r:id="rId58"/>
    <p:sldId id="360" r:id="rId59"/>
    <p:sldId id="404" r:id="rId60"/>
    <p:sldId id="405" r:id="rId61"/>
    <p:sldId id="363" r:id="rId62"/>
    <p:sldId id="364" r:id="rId63"/>
    <p:sldId id="407" r:id="rId64"/>
    <p:sldId id="395" r:id="rId65"/>
    <p:sldId id="402" r:id="rId66"/>
    <p:sldId id="415" r:id="rId67"/>
    <p:sldId id="366" r:id="rId68"/>
    <p:sldId id="367" r:id="rId69"/>
    <p:sldId id="368" r:id="rId70"/>
    <p:sldId id="369" r:id="rId71"/>
    <p:sldId id="370" r:id="rId72"/>
    <p:sldId id="371" r:id="rId73"/>
    <p:sldId id="372" r:id="rId74"/>
    <p:sldId id="373" r:id="rId75"/>
    <p:sldId id="374" r:id="rId76"/>
    <p:sldId id="375" r:id="rId77"/>
    <p:sldId id="400" r:id="rId78"/>
    <p:sldId id="381" r:id="rId79"/>
    <p:sldId id="382" r:id="rId80"/>
    <p:sldId id="383" r:id="rId81"/>
    <p:sldId id="388" r:id="rId82"/>
    <p:sldId id="384" r:id="rId83"/>
    <p:sldId id="385" r:id="rId84"/>
    <p:sldId id="386" r:id="rId85"/>
    <p:sldId id="417" r:id="rId86"/>
    <p:sldId id="387" r:id="rId87"/>
    <p:sldId id="389" r:id="rId88"/>
    <p:sldId id="390" r:id="rId89"/>
    <p:sldId id="391" r:id="rId90"/>
    <p:sldId id="392" r:id="rId91"/>
    <p:sldId id="393" r:id="rId92"/>
    <p:sldId id="399" r:id="rId93"/>
    <p:sldId id="401" r:id="rId94"/>
    <p:sldId id="408" r:id="rId95"/>
    <p:sldId id="380" r:id="rId96"/>
    <p:sldId id="398" r:id="rId97"/>
    <p:sldId id="394"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43" autoAdjust="0"/>
    <p:restoredTop sz="92719" autoAdjust="0"/>
  </p:normalViewPr>
  <p:slideViewPr>
    <p:cSldViewPr snapToGrid="0">
      <p:cViewPr varScale="1">
        <p:scale>
          <a:sx n="143" d="100"/>
          <a:sy n="143" d="100"/>
        </p:scale>
        <p:origin x="256" y="200"/>
      </p:cViewPr>
      <p:guideLst/>
    </p:cSldViewPr>
  </p:slideViewPr>
  <p:notesTextViewPr>
    <p:cViewPr>
      <p:scale>
        <a:sx n="3" d="2"/>
        <a:sy n="3" d="2"/>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32065-D077-4E32-86B1-106B8E0B2C97}" type="datetimeFigureOut">
              <a:rPr lang="en-US" smtClean="0"/>
              <a:t>9/7/20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FC48A-A97A-465E-941E-13E0956BF564}" type="slidenum">
              <a:rPr lang="en-US" smtClean="0"/>
              <a:t>‹#›</a:t>
            </a:fld>
            <a:endParaRPr lang="en-US"/>
          </a:p>
        </p:txBody>
      </p:sp>
    </p:spTree>
    <p:extLst>
      <p:ext uri="{BB962C8B-B14F-4D97-AF65-F5344CB8AC3E}">
        <p14:creationId xmlns:p14="http://schemas.microsoft.com/office/powerpoint/2010/main" val="912964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Natural_language" TargetMode="External"/><Relationship Id="rId13" Type="http://schemas.openxmlformats.org/officeDocument/2006/relationships/hyperlink" Target="https://en.wikipedia.org/wiki/Document_Type_Definition" TargetMode="External"/><Relationship Id="rId3" Type="http://schemas.openxmlformats.org/officeDocument/2006/relationships/hyperlink" Target="https://en.wikipedia.org/wiki/Formal_language" TargetMode="External"/><Relationship Id="rId7" Type="http://schemas.openxmlformats.org/officeDocument/2006/relationships/hyperlink" Target="https://en.wikipedia.org/wiki/Linguistics" TargetMode="External"/><Relationship Id="rId12" Type="http://schemas.openxmlformats.org/officeDocument/2006/relationships/hyperlink" Target="https://en.wikipedia.org/wiki/Extensible_Markup_Languag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Decidability_(logic)" TargetMode="External"/><Relationship Id="rId11" Type="http://schemas.openxmlformats.org/officeDocument/2006/relationships/hyperlink" Target="https://en.wikipedia.org/wiki/Programming_language" TargetMode="External"/><Relationship Id="rId5" Type="http://schemas.openxmlformats.org/officeDocument/2006/relationships/hyperlink" Target="https://en.wikipedia.org/wiki/Context-free_grammar#Language_equality" TargetMode="External"/><Relationship Id="rId10" Type="http://schemas.openxmlformats.org/officeDocument/2006/relationships/hyperlink" Target="https://en.wikipedia.org/wiki/Computer_science" TargetMode="External"/><Relationship Id="rId4" Type="http://schemas.openxmlformats.org/officeDocument/2006/relationships/hyperlink" Target="https://en.wikipedia.org/wiki/Context-free_language" TargetMode="External"/><Relationship Id="rId9" Type="http://schemas.openxmlformats.org/officeDocument/2006/relationships/hyperlink" Target="https://en.wikipedia.org/wiki/Noam_Chomsky" TargetMode="External"/><Relationship Id="rId14" Type="http://schemas.openxmlformats.org/officeDocument/2006/relationships/hyperlink" Target="https://en.wikipedia.org/wiki/Context-free_grammar#cite_note-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8DBED8-749B-48EF-A944-EBAF982BBE78}"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179798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tooltip="Formal language"/>
              </a:rPr>
              <a:t>Languages</a:t>
            </a:r>
            <a:r>
              <a:rPr lang="en-US" sz="1200" b="0" i="0" kern="1200" dirty="0">
                <a:solidFill>
                  <a:schemeClr val="tx1"/>
                </a:solidFill>
                <a:effectLst/>
                <a:latin typeface="+mn-lt"/>
                <a:ea typeface="+mn-ea"/>
                <a:cs typeface="+mn-cs"/>
              </a:rPr>
              <a:t> generated by context-free grammars are known as </a:t>
            </a:r>
            <a:r>
              <a:rPr lang="en-US" sz="1200" b="0" i="0" u="none" strike="noStrike" kern="1200" dirty="0">
                <a:solidFill>
                  <a:schemeClr val="tx1"/>
                </a:solidFill>
                <a:effectLst/>
                <a:latin typeface="+mn-lt"/>
                <a:ea typeface="+mn-ea"/>
                <a:cs typeface="+mn-cs"/>
                <a:hlinkClick r:id="rId4" tooltip="Context-free language"/>
              </a:rPr>
              <a:t>context-free languages</a:t>
            </a:r>
            <a:r>
              <a:rPr lang="en-US" sz="1200" b="0" i="0" kern="1200" dirty="0">
                <a:solidFill>
                  <a:schemeClr val="tx1"/>
                </a:solidFill>
                <a:effectLst/>
                <a:latin typeface="+mn-lt"/>
                <a:ea typeface="+mn-ea"/>
                <a:cs typeface="+mn-cs"/>
              </a:rPr>
              <a:t> (CFL). Different context-free grammars can generate the same context-free language. It is important to distinguish the properties of the language (intrinsic properties) from the properties of a particular grammar (extrinsic properties). The </a:t>
            </a:r>
            <a:r>
              <a:rPr lang="en-US" sz="1200" b="0" i="0" u="none" strike="noStrike" kern="1200" dirty="0">
                <a:solidFill>
                  <a:schemeClr val="tx1"/>
                </a:solidFill>
                <a:effectLst/>
                <a:latin typeface="+mn-lt"/>
                <a:ea typeface="+mn-ea"/>
                <a:cs typeface="+mn-cs"/>
                <a:hlinkClick r:id="rId5"/>
              </a:rPr>
              <a:t>language equality</a:t>
            </a:r>
            <a:r>
              <a:rPr lang="en-US" sz="1200" b="0" i="0" kern="1200" dirty="0">
                <a:solidFill>
                  <a:schemeClr val="tx1"/>
                </a:solidFill>
                <a:effectLst/>
                <a:latin typeface="+mn-lt"/>
                <a:ea typeface="+mn-ea"/>
                <a:cs typeface="+mn-cs"/>
              </a:rPr>
              <a:t> question (do two given context-free grammars generate the same language?) is </a:t>
            </a:r>
            <a:r>
              <a:rPr lang="en-US" sz="1200" b="0" i="0" u="none" strike="noStrike" kern="1200" dirty="0">
                <a:solidFill>
                  <a:schemeClr val="tx1"/>
                </a:solidFill>
                <a:effectLst/>
                <a:latin typeface="+mn-lt"/>
                <a:ea typeface="+mn-ea"/>
                <a:cs typeface="+mn-cs"/>
                <a:hlinkClick r:id="rId6" tooltip="Decidability (logic)"/>
              </a:rPr>
              <a:t>undecidable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Context-free grammars arise in </a:t>
            </a:r>
            <a:r>
              <a:rPr lang="en-US" sz="1200" b="0" i="0" u="none" strike="noStrike" kern="1200" dirty="0">
                <a:solidFill>
                  <a:schemeClr val="tx1"/>
                </a:solidFill>
                <a:effectLst/>
                <a:latin typeface="+mn-lt"/>
                <a:ea typeface="+mn-ea"/>
                <a:cs typeface="+mn-cs"/>
                <a:hlinkClick r:id="rId7" tooltip="Linguistics"/>
              </a:rPr>
              <a:t>linguistics</a:t>
            </a:r>
            <a:r>
              <a:rPr lang="en-US" sz="1200" b="0" i="0" kern="1200" dirty="0">
                <a:solidFill>
                  <a:schemeClr val="tx1"/>
                </a:solidFill>
                <a:effectLst/>
                <a:latin typeface="+mn-lt"/>
                <a:ea typeface="+mn-ea"/>
                <a:cs typeface="+mn-cs"/>
              </a:rPr>
              <a:t> where they are used to describe the structure of sentences and words in a </a:t>
            </a:r>
            <a:r>
              <a:rPr lang="en-US" sz="1200" b="0" i="0" u="none" strike="noStrike" kern="1200" dirty="0">
                <a:solidFill>
                  <a:schemeClr val="tx1"/>
                </a:solidFill>
                <a:effectLst/>
                <a:latin typeface="+mn-lt"/>
                <a:ea typeface="+mn-ea"/>
                <a:cs typeface="+mn-cs"/>
                <a:hlinkClick r:id="rId8" tooltip="Natural language"/>
              </a:rPr>
              <a:t>natural language</a:t>
            </a:r>
            <a:r>
              <a:rPr lang="en-US" sz="1200" b="0" i="0" kern="1200" dirty="0">
                <a:solidFill>
                  <a:schemeClr val="tx1"/>
                </a:solidFill>
                <a:effectLst/>
                <a:latin typeface="+mn-lt"/>
                <a:ea typeface="+mn-ea"/>
                <a:cs typeface="+mn-cs"/>
              </a:rPr>
              <a:t>, and they were in fact invented by the linguist </a:t>
            </a:r>
            <a:r>
              <a:rPr lang="en-US" sz="1200" b="0" i="0" u="none" strike="noStrike" kern="1200" dirty="0">
                <a:solidFill>
                  <a:schemeClr val="tx1"/>
                </a:solidFill>
                <a:effectLst/>
                <a:latin typeface="+mn-lt"/>
                <a:ea typeface="+mn-ea"/>
                <a:cs typeface="+mn-cs"/>
                <a:hlinkClick r:id="rId9" tooltip="Noam Chomsky"/>
              </a:rPr>
              <a:t>Noam Chomsky</a:t>
            </a:r>
            <a:r>
              <a:rPr lang="en-US" sz="1200" b="0" i="0" kern="1200" dirty="0">
                <a:solidFill>
                  <a:schemeClr val="tx1"/>
                </a:solidFill>
                <a:effectLst/>
                <a:latin typeface="+mn-lt"/>
                <a:ea typeface="+mn-ea"/>
                <a:cs typeface="+mn-cs"/>
              </a:rPr>
              <a:t> for this purpose, but have not really lived up to their original expectation. By contrast, in </a:t>
            </a:r>
            <a:r>
              <a:rPr lang="en-US" sz="1200" b="0" i="0" u="none" strike="noStrike" kern="1200" dirty="0">
                <a:solidFill>
                  <a:schemeClr val="tx1"/>
                </a:solidFill>
                <a:effectLst/>
                <a:latin typeface="+mn-lt"/>
                <a:ea typeface="+mn-ea"/>
                <a:cs typeface="+mn-cs"/>
                <a:hlinkClick r:id="rId10" tooltip="Computer science"/>
              </a:rPr>
              <a:t>computer science</a:t>
            </a:r>
            <a:r>
              <a:rPr lang="en-US" sz="1200" b="0" i="0" kern="1200" dirty="0">
                <a:solidFill>
                  <a:schemeClr val="tx1"/>
                </a:solidFill>
                <a:effectLst/>
                <a:latin typeface="+mn-lt"/>
                <a:ea typeface="+mn-ea"/>
                <a:cs typeface="+mn-cs"/>
              </a:rPr>
              <a:t>, as the use of recursively-defined concepts increased, they were used more and more. In an early application, grammars are used to describe the structure of </a:t>
            </a:r>
            <a:r>
              <a:rPr lang="en-US" sz="1200" b="0" i="0" u="none" strike="noStrike" kern="1200" dirty="0">
                <a:solidFill>
                  <a:schemeClr val="tx1"/>
                </a:solidFill>
                <a:effectLst/>
                <a:latin typeface="+mn-lt"/>
                <a:ea typeface="+mn-ea"/>
                <a:cs typeface="+mn-cs"/>
                <a:hlinkClick r:id="rId11" tooltip="Programming language"/>
              </a:rPr>
              <a:t>programming languages</a:t>
            </a:r>
            <a:r>
              <a:rPr lang="en-US" sz="1200" b="0" i="0" kern="1200" dirty="0">
                <a:solidFill>
                  <a:schemeClr val="tx1"/>
                </a:solidFill>
                <a:effectLst/>
                <a:latin typeface="+mn-lt"/>
                <a:ea typeface="+mn-ea"/>
                <a:cs typeface="+mn-cs"/>
              </a:rPr>
              <a:t>. In a newer application, they are used in an essential part of the </a:t>
            </a:r>
            <a:r>
              <a:rPr lang="en-US" sz="1200" b="0" i="0" u="none" strike="noStrike" kern="1200" dirty="0">
                <a:solidFill>
                  <a:schemeClr val="tx1"/>
                </a:solidFill>
                <a:effectLst/>
                <a:latin typeface="+mn-lt"/>
                <a:ea typeface="+mn-ea"/>
                <a:cs typeface="+mn-cs"/>
                <a:hlinkClick r:id="rId12" tooltip="Extensible Markup Language"/>
              </a:rPr>
              <a:t>Extensible Markup Language</a:t>
            </a:r>
            <a:r>
              <a:rPr lang="en-US" sz="1200" b="0" i="0" kern="1200" dirty="0">
                <a:solidFill>
                  <a:schemeClr val="tx1"/>
                </a:solidFill>
                <a:effectLst/>
                <a:latin typeface="+mn-lt"/>
                <a:ea typeface="+mn-ea"/>
                <a:cs typeface="+mn-cs"/>
              </a:rPr>
              <a:t> (XML) called the </a:t>
            </a:r>
            <a:r>
              <a:rPr lang="en-US" sz="1200" b="0" i="1" u="none" strike="noStrike" kern="1200" dirty="0">
                <a:solidFill>
                  <a:schemeClr val="tx1"/>
                </a:solidFill>
                <a:effectLst/>
                <a:latin typeface="+mn-lt"/>
                <a:ea typeface="+mn-ea"/>
                <a:cs typeface="+mn-cs"/>
                <a:hlinkClick r:id="rId13" tooltip="Document Type Definition"/>
              </a:rPr>
              <a:t>Document Type Definition</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a:rPr>
              <a:t>[2]</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7FC48A-A97A-465E-941E-13E0956BF564}" type="slidenum">
              <a:rPr lang="en-US" smtClean="0"/>
              <a:t>9</a:t>
            </a:fld>
            <a:endParaRPr lang="en-US"/>
          </a:p>
        </p:txBody>
      </p:sp>
    </p:spTree>
    <p:extLst>
      <p:ext uri="{BB962C8B-B14F-4D97-AF65-F5344CB8AC3E}">
        <p14:creationId xmlns:p14="http://schemas.microsoft.com/office/powerpoint/2010/main" val="944622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en-US" altLang="en-US" sz="2400" dirty="0">
                <a:solidFill>
                  <a:schemeClr val="tx1"/>
                </a:solidFill>
              </a:rPr>
              <a:t>type -&gt; simple | </a:t>
            </a:r>
            <a:r>
              <a:rPr lang="en-US" altLang="en-US" sz="2400" dirty="0">
                <a:solidFill>
                  <a:schemeClr val="tx1"/>
                </a:solidFill>
                <a:sym typeface="Symbol" panose="05050102010706020507" pitchFamily="18" charset="2"/>
              </a:rPr>
              <a:t></a:t>
            </a:r>
            <a:r>
              <a:rPr lang="en-US" altLang="en-US" sz="2400" b="1" dirty="0">
                <a:solidFill>
                  <a:schemeClr val="tx1"/>
                </a:solidFill>
                <a:sym typeface="Symbol" panose="05050102010706020507" pitchFamily="18" charset="2"/>
              </a:rPr>
              <a:t>id</a:t>
            </a:r>
            <a:r>
              <a:rPr lang="en-US" altLang="en-US" sz="2400" dirty="0">
                <a:solidFill>
                  <a:schemeClr val="tx1"/>
                </a:solidFill>
                <a:sym typeface="Symbol" panose="05050102010706020507" pitchFamily="18" charset="2"/>
              </a:rPr>
              <a:t> | </a:t>
            </a:r>
            <a:r>
              <a:rPr lang="en-US" altLang="en-US" sz="2400" b="1" dirty="0">
                <a:solidFill>
                  <a:schemeClr val="tx1"/>
                </a:solidFill>
                <a:sym typeface="Symbol" panose="05050102010706020507" pitchFamily="18" charset="2"/>
              </a:rPr>
              <a:t>array</a:t>
            </a:r>
            <a:r>
              <a:rPr lang="en-US" altLang="en-US" sz="2400" dirty="0">
                <a:solidFill>
                  <a:schemeClr val="tx1"/>
                </a:solidFill>
                <a:sym typeface="Symbol" panose="05050102010706020507" pitchFamily="18" charset="2"/>
              </a:rPr>
              <a:t> [ simple ] </a:t>
            </a:r>
            <a:r>
              <a:rPr lang="en-US" altLang="en-US" sz="2400" b="1" dirty="0">
                <a:solidFill>
                  <a:schemeClr val="tx1"/>
                </a:solidFill>
                <a:sym typeface="Symbol" panose="05050102010706020507" pitchFamily="18" charset="2"/>
              </a:rPr>
              <a:t>of </a:t>
            </a:r>
            <a:r>
              <a:rPr lang="en-US" altLang="en-US" sz="2400" dirty="0">
                <a:solidFill>
                  <a:schemeClr val="tx1"/>
                </a:solidFill>
                <a:sym typeface="Symbol" panose="05050102010706020507" pitchFamily="18" charset="2"/>
              </a:rPr>
              <a:t>type</a:t>
            </a:r>
          </a:p>
          <a:p>
            <a:pPr lvl="1" eaLnBrk="1" hangingPunct="1"/>
            <a:r>
              <a:rPr lang="en-US" altLang="en-US" sz="2400" dirty="0">
                <a:solidFill>
                  <a:schemeClr val="tx1"/>
                </a:solidFill>
                <a:sym typeface="Symbol" panose="05050102010706020507" pitchFamily="18" charset="2"/>
              </a:rPr>
              <a:t>simple-&gt; </a:t>
            </a:r>
            <a:r>
              <a:rPr lang="en-US" altLang="en-US" sz="2400" b="1" dirty="0">
                <a:solidFill>
                  <a:schemeClr val="tx1"/>
                </a:solidFill>
                <a:sym typeface="Symbol" panose="05050102010706020507" pitchFamily="18" charset="2"/>
              </a:rPr>
              <a:t>integer</a:t>
            </a:r>
            <a:r>
              <a:rPr lang="en-US" altLang="en-US" sz="2400" dirty="0">
                <a:solidFill>
                  <a:schemeClr val="tx1"/>
                </a:solidFill>
                <a:sym typeface="Symbol" panose="05050102010706020507" pitchFamily="18" charset="2"/>
              </a:rPr>
              <a:t> | </a:t>
            </a:r>
            <a:r>
              <a:rPr lang="en-US" altLang="en-US" sz="2400" b="1" dirty="0">
                <a:solidFill>
                  <a:schemeClr val="tx1"/>
                </a:solidFill>
                <a:sym typeface="Symbol" panose="05050102010706020507" pitchFamily="18" charset="2"/>
              </a:rPr>
              <a:t>char</a:t>
            </a:r>
            <a:r>
              <a:rPr lang="en-US" altLang="en-US" sz="2400" dirty="0">
                <a:solidFill>
                  <a:schemeClr val="tx1"/>
                </a:solidFill>
                <a:sym typeface="Symbol" panose="05050102010706020507" pitchFamily="18" charset="2"/>
              </a:rPr>
              <a:t> |</a:t>
            </a:r>
            <a:r>
              <a:rPr lang="en-US" altLang="en-US" sz="2400" b="1" dirty="0">
                <a:solidFill>
                  <a:schemeClr val="tx1"/>
                </a:solidFill>
                <a:sym typeface="Symbol" panose="05050102010706020507" pitchFamily="18" charset="2"/>
              </a:rPr>
              <a:t> num</a:t>
            </a:r>
            <a:r>
              <a:rPr lang="en-US" altLang="en-US" sz="2400" dirty="0">
                <a:solidFill>
                  <a:schemeClr val="tx1"/>
                </a:solidFill>
                <a:sym typeface="Symbol" panose="05050102010706020507" pitchFamily="18" charset="2"/>
              </a:rPr>
              <a:t> </a:t>
            </a:r>
            <a:r>
              <a:rPr lang="en-US" altLang="en-US" sz="2400" b="1" dirty="0" err="1">
                <a:solidFill>
                  <a:schemeClr val="tx1"/>
                </a:solidFill>
                <a:sym typeface="Symbol" panose="05050102010706020507" pitchFamily="18" charset="2"/>
              </a:rPr>
              <a:t>dotdot</a:t>
            </a:r>
            <a:r>
              <a:rPr lang="en-US" altLang="en-US" sz="2400" dirty="0">
                <a:solidFill>
                  <a:schemeClr val="tx1"/>
                </a:solidFill>
                <a:sym typeface="Symbol" panose="05050102010706020507" pitchFamily="18" charset="2"/>
              </a:rPr>
              <a:t> </a:t>
            </a:r>
            <a:r>
              <a:rPr lang="en-US" altLang="en-US" sz="2400" b="1" dirty="0">
                <a:solidFill>
                  <a:schemeClr val="tx1"/>
                </a:solidFill>
                <a:sym typeface="Symbol" panose="05050102010706020507" pitchFamily="18" charset="2"/>
              </a:rPr>
              <a:t>num</a:t>
            </a:r>
          </a:p>
          <a:p>
            <a:endParaRPr lang="en-US" dirty="0"/>
          </a:p>
        </p:txBody>
      </p:sp>
      <p:sp>
        <p:nvSpPr>
          <p:cNvPr id="4" name="Slide Number Placeholder 3"/>
          <p:cNvSpPr>
            <a:spLocks noGrp="1"/>
          </p:cNvSpPr>
          <p:nvPr>
            <p:ph type="sldNum" sz="quarter" idx="10"/>
          </p:nvPr>
        </p:nvSpPr>
        <p:spPr/>
        <p:txBody>
          <a:bodyPr/>
          <a:lstStyle/>
          <a:p>
            <a:fld id="{827FC48A-A97A-465E-941E-13E0956BF564}" type="slidenum">
              <a:rPr lang="en-US" smtClean="0"/>
              <a:t>44</a:t>
            </a:fld>
            <a:endParaRPr lang="en-US"/>
          </a:p>
        </p:txBody>
      </p:sp>
    </p:spTree>
    <p:extLst>
      <p:ext uri="{BB962C8B-B14F-4D97-AF65-F5344CB8AC3E}">
        <p14:creationId xmlns:p14="http://schemas.microsoft.com/office/powerpoint/2010/main" val="145675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Set: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set is created to know what terminal symbol is derived in the first position by a non-terminal. </a:t>
            </a:r>
          </a:p>
          <a:p>
            <a:r>
              <a:rPr lang="en-US" sz="1200" b="0" i="0" kern="1200" dirty="0">
                <a:solidFill>
                  <a:schemeClr val="tx1"/>
                </a:solidFill>
                <a:effectLst/>
                <a:latin typeface="+mn-lt"/>
                <a:ea typeface="+mn-ea"/>
                <a:cs typeface="+mn-cs"/>
              </a:rPr>
              <a:t>For example,</a:t>
            </a:r>
            <a:r>
              <a:rPr lang="en-US" sz="1200" b="0" i="0" kern="1200" baseline="0" dirty="0">
                <a:solidFill>
                  <a:schemeClr val="tx1"/>
                </a:solidFill>
                <a:effectLst/>
                <a:latin typeface="+mn-lt"/>
                <a:ea typeface="+mn-ea"/>
                <a:cs typeface="+mn-cs"/>
              </a:rPr>
              <a:t> </a:t>
            </a:r>
            <a:r>
              <a:rPr lang="en-US" dirty="0"/>
              <a:t>α → t β. </a:t>
            </a:r>
            <a:r>
              <a:rPr lang="en-US" sz="1200" b="0" i="0" kern="1200" dirty="0">
                <a:solidFill>
                  <a:schemeClr val="tx1"/>
                </a:solidFill>
                <a:effectLst/>
                <a:latin typeface="+mn-lt"/>
                <a:ea typeface="+mn-ea"/>
                <a:cs typeface="+mn-cs"/>
              </a:rPr>
              <a:t>That is α derives t (terminal) in the very first position. So, t ∈ FIRST(α).</a:t>
            </a:r>
          </a:p>
          <a:p>
            <a:endParaRPr lang="en-US" dirty="0"/>
          </a:p>
        </p:txBody>
      </p:sp>
      <p:sp>
        <p:nvSpPr>
          <p:cNvPr id="4" name="Slide Number Placeholder 3"/>
          <p:cNvSpPr>
            <a:spLocks noGrp="1"/>
          </p:cNvSpPr>
          <p:nvPr>
            <p:ph type="sldNum" sz="quarter" idx="10"/>
          </p:nvPr>
        </p:nvSpPr>
        <p:spPr/>
        <p:txBody>
          <a:bodyPr/>
          <a:lstStyle/>
          <a:p>
            <a:fld id="{827FC48A-A97A-465E-941E-13E0956BF564}" type="slidenum">
              <a:rPr lang="en-US" smtClean="0"/>
              <a:t>49</a:t>
            </a:fld>
            <a:endParaRPr lang="en-US"/>
          </a:p>
        </p:txBody>
      </p:sp>
    </p:spTree>
    <p:extLst>
      <p:ext uri="{BB962C8B-B14F-4D97-AF65-F5344CB8AC3E}">
        <p14:creationId xmlns:p14="http://schemas.microsoft.com/office/powerpoint/2010/main" val="322437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7FC48A-A97A-465E-941E-13E0956BF564}" type="slidenum">
              <a:rPr lang="en-US" smtClean="0"/>
              <a:t>73</a:t>
            </a:fld>
            <a:endParaRPr lang="en-US"/>
          </a:p>
        </p:txBody>
      </p:sp>
    </p:spTree>
    <p:extLst>
      <p:ext uri="{BB962C8B-B14F-4D97-AF65-F5344CB8AC3E}">
        <p14:creationId xmlns:p14="http://schemas.microsoft.com/office/powerpoint/2010/main" val="3083281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5257800"/>
          </a:xfrm>
          <a:prstGeom prst="rect">
            <a:avLst/>
          </a:prstGeom>
          <a:solidFill>
            <a:srgbClr val="009A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91353" y="2160494"/>
            <a:ext cx="7597588" cy="1662206"/>
          </a:xfrm>
        </p:spPr>
        <p:txBody>
          <a:bodyPr anchor="b">
            <a:normAutofit/>
          </a:bodyPr>
          <a:lstStyle>
            <a:lvl1pPr algn="l">
              <a:defRPr sz="4400" baseline="0">
                <a:solidFill>
                  <a:schemeClr val="bg1"/>
                </a:solidFill>
                <a:latin typeface="Helvetica" pitchFamily="34" charset="0"/>
              </a:defRPr>
            </a:lvl1pPr>
          </a:lstStyle>
          <a:p>
            <a:r>
              <a:rPr lang="en-US" dirty="0"/>
              <a:t>UND POWERPOINT </a:t>
            </a:r>
          </a:p>
        </p:txBody>
      </p:sp>
      <p:sp>
        <p:nvSpPr>
          <p:cNvPr id="3" name="Subtitle 2"/>
          <p:cNvSpPr>
            <a:spLocks noGrp="1"/>
          </p:cNvSpPr>
          <p:nvPr>
            <p:ph type="subTitle" idx="1" hasCustomPrompt="1"/>
          </p:nvPr>
        </p:nvSpPr>
        <p:spPr>
          <a:xfrm>
            <a:off x="291352" y="4014114"/>
            <a:ext cx="5876365" cy="450310"/>
          </a:xfrm>
        </p:spPr>
        <p:txBody>
          <a:bodyPr/>
          <a:lstStyle>
            <a:lvl1pPr marL="0" indent="0" algn="l">
              <a:buNone/>
              <a:defRPr sz="2400" baseline="0">
                <a:solidFill>
                  <a:schemeClr val="bg1"/>
                </a:solidFill>
                <a:latin typeface="Helvetica"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for </a:t>
            </a:r>
            <a:r>
              <a:rPr lang="en-US" dirty="0" err="1"/>
              <a:t>powerpoint</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6084" y="5565077"/>
            <a:ext cx="5931832" cy="1042145"/>
          </a:xfrm>
          <a:prstGeom prst="rect">
            <a:avLst/>
          </a:prstGeom>
        </p:spPr>
      </p:pic>
    </p:spTree>
    <p:extLst>
      <p:ext uri="{BB962C8B-B14F-4D97-AF65-F5344CB8AC3E}">
        <p14:creationId xmlns:p14="http://schemas.microsoft.com/office/powerpoint/2010/main" val="1169930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91947A-B0F1-4856-8620-313D6908E2D5}" type="datetimeFigureOut">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279780-AD28-42C9-8C39-35D3210842B7}" type="slidenum">
              <a:rPr lang="en-US" smtClean="0"/>
              <a:t>‹#›</a:t>
            </a:fld>
            <a:endParaRPr lang="en-US"/>
          </a:p>
        </p:txBody>
      </p:sp>
    </p:spTree>
    <p:extLst>
      <p:ext uri="{BB962C8B-B14F-4D97-AF65-F5344CB8AC3E}">
        <p14:creationId xmlns:p14="http://schemas.microsoft.com/office/powerpoint/2010/main" val="1854794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91947A-B0F1-4856-8620-313D6908E2D5}" type="datetimeFigureOut">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279780-AD28-42C9-8C39-35D3210842B7}" type="slidenum">
              <a:rPr lang="en-US" smtClean="0"/>
              <a:t>‹#›</a:t>
            </a:fld>
            <a:endParaRPr lang="en-US"/>
          </a:p>
        </p:txBody>
      </p:sp>
    </p:spTree>
    <p:extLst>
      <p:ext uri="{BB962C8B-B14F-4D97-AF65-F5344CB8AC3E}">
        <p14:creationId xmlns:p14="http://schemas.microsoft.com/office/powerpoint/2010/main" val="4236809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1"/>
            <a:ext cx="9144000" cy="1757082"/>
          </a:xfrm>
          <a:prstGeom prst="rect">
            <a:avLst/>
          </a:prstGeom>
          <a:solidFill>
            <a:srgbClr val="009A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latin typeface="Helvetica" pitchFamily="34" charset="0"/>
              </a:defRPr>
            </a:lvl1pPr>
          </a:lstStyle>
          <a:p>
            <a:r>
              <a:rPr lang="en-US" dirty="0"/>
              <a:t>Master title style</a:t>
            </a:r>
          </a:p>
        </p:txBody>
      </p:sp>
      <p:sp>
        <p:nvSpPr>
          <p:cNvPr id="3" name="Content Placeholder 2"/>
          <p:cNvSpPr>
            <a:spLocks noGrp="1"/>
          </p:cNvSpPr>
          <p:nvPr>
            <p:ph idx="1"/>
          </p:nvPr>
        </p:nvSpPr>
        <p:spPr>
          <a:xfrm>
            <a:off x="628650" y="1956454"/>
            <a:ext cx="7886700" cy="42226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1060" y="6304586"/>
            <a:ext cx="2424290" cy="425916"/>
          </a:xfrm>
          <a:prstGeom prst="rect">
            <a:avLst/>
          </a:prstGeom>
        </p:spPr>
      </p:pic>
      <p:sp>
        <p:nvSpPr>
          <p:cNvPr id="6" name="Slide Number Placeholder 5"/>
          <p:cNvSpPr>
            <a:spLocks noGrp="1"/>
          </p:cNvSpPr>
          <p:nvPr>
            <p:ph type="sldNum" sz="quarter" idx="4"/>
          </p:nvPr>
        </p:nvSpPr>
        <p:spPr>
          <a:xfrm>
            <a:off x="628650" y="6331916"/>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79780-AD28-42C9-8C39-35D3210842B7}" type="slidenum">
              <a:rPr lang="en-US" smtClean="0"/>
              <a:pPr/>
              <a:t>‹#›</a:t>
            </a:fld>
            <a:endParaRPr lang="en-US" dirty="0"/>
          </a:p>
        </p:txBody>
      </p:sp>
    </p:spTree>
    <p:extLst>
      <p:ext uri="{BB962C8B-B14F-4D97-AF65-F5344CB8AC3E}">
        <p14:creationId xmlns:p14="http://schemas.microsoft.com/office/powerpoint/2010/main" val="1369525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91947A-B0F1-4856-8620-313D6908E2D5}" type="datetimeFigureOut">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279780-AD28-42C9-8C39-35D3210842B7}" type="slidenum">
              <a:rPr lang="en-US" smtClean="0"/>
              <a:t>‹#›</a:t>
            </a:fld>
            <a:endParaRPr lang="en-US"/>
          </a:p>
        </p:txBody>
      </p:sp>
    </p:spTree>
    <p:extLst>
      <p:ext uri="{BB962C8B-B14F-4D97-AF65-F5344CB8AC3E}">
        <p14:creationId xmlns:p14="http://schemas.microsoft.com/office/powerpoint/2010/main" val="1183204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91947A-B0F1-4856-8620-313D6908E2D5}" type="datetimeFigureOut">
              <a:rPr lang="en-US" smtClean="0"/>
              <a:t>9/7/20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279780-AD28-42C9-8C39-35D3210842B7}" type="slidenum">
              <a:rPr lang="en-US" smtClean="0"/>
              <a:t>‹#›</a:t>
            </a:fld>
            <a:endParaRPr lang="en-US"/>
          </a:p>
        </p:txBody>
      </p:sp>
    </p:spTree>
    <p:extLst>
      <p:ext uri="{BB962C8B-B14F-4D97-AF65-F5344CB8AC3E}">
        <p14:creationId xmlns:p14="http://schemas.microsoft.com/office/powerpoint/2010/main" val="3124305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91947A-B0F1-4856-8620-313D6908E2D5}" type="datetimeFigureOut">
              <a:rPr lang="en-US" smtClean="0"/>
              <a:t>9/7/20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279780-AD28-42C9-8C39-35D3210842B7}" type="slidenum">
              <a:rPr lang="en-US" smtClean="0"/>
              <a:t>‹#›</a:t>
            </a:fld>
            <a:endParaRPr lang="en-US"/>
          </a:p>
        </p:txBody>
      </p:sp>
    </p:spTree>
    <p:extLst>
      <p:ext uri="{BB962C8B-B14F-4D97-AF65-F5344CB8AC3E}">
        <p14:creationId xmlns:p14="http://schemas.microsoft.com/office/powerpoint/2010/main" val="254603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91947A-B0F1-4856-8620-313D6908E2D5}" type="datetimeFigureOut">
              <a:rPr lang="en-US" smtClean="0"/>
              <a:t>9/7/20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279780-AD28-42C9-8C39-35D3210842B7}" type="slidenum">
              <a:rPr lang="en-US" smtClean="0"/>
              <a:t>‹#›</a:t>
            </a:fld>
            <a:endParaRPr lang="en-US"/>
          </a:p>
        </p:txBody>
      </p:sp>
    </p:spTree>
    <p:extLst>
      <p:ext uri="{BB962C8B-B14F-4D97-AF65-F5344CB8AC3E}">
        <p14:creationId xmlns:p14="http://schemas.microsoft.com/office/powerpoint/2010/main" val="3178898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91947A-B0F1-4856-8620-313D6908E2D5}" type="datetimeFigureOut">
              <a:rPr lang="en-US" smtClean="0"/>
              <a:t>9/7/20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279780-AD28-42C9-8C39-35D3210842B7}" type="slidenum">
              <a:rPr lang="en-US" smtClean="0"/>
              <a:t>‹#›</a:t>
            </a:fld>
            <a:endParaRPr lang="en-US"/>
          </a:p>
        </p:txBody>
      </p:sp>
    </p:spTree>
    <p:extLst>
      <p:ext uri="{BB962C8B-B14F-4D97-AF65-F5344CB8AC3E}">
        <p14:creationId xmlns:p14="http://schemas.microsoft.com/office/powerpoint/2010/main" val="259934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91947A-B0F1-4856-8620-313D6908E2D5}" type="datetimeFigureOut">
              <a:rPr lang="en-US" smtClean="0"/>
              <a:t>9/7/20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279780-AD28-42C9-8C39-35D3210842B7}" type="slidenum">
              <a:rPr lang="en-US" smtClean="0"/>
              <a:t>‹#›</a:t>
            </a:fld>
            <a:endParaRPr lang="en-US"/>
          </a:p>
        </p:txBody>
      </p:sp>
    </p:spTree>
    <p:extLst>
      <p:ext uri="{BB962C8B-B14F-4D97-AF65-F5344CB8AC3E}">
        <p14:creationId xmlns:p14="http://schemas.microsoft.com/office/powerpoint/2010/main" val="2963429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91947A-B0F1-4856-8620-313D6908E2D5}" type="datetimeFigureOut">
              <a:rPr lang="en-US" smtClean="0"/>
              <a:t>9/7/20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279780-AD28-42C9-8C39-35D3210842B7}" type="slidenum">
              <a:rPr lang="en-US" smtClean="0"/>
              <a:t>‹#›</a:t>
            </a:fld>
            <a:endParaRPr lang="en-US"/>
          </a:p>
        </p:txBody>
      </p:sp>
    </p:spTree>
    <p:extLst>
      <p:ext uri="{BB962C8B-B14F-4D97-AF65-F5344CB8AC3E}">
        <p14:creationId xmlns:p14="http://schemas.microsoft.com/office/powerpoint/2010/main" val="282244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1947A-B0F1-4856-8620-313D6908E2D5}" type="datetimeFigureOut">
              <a:rPr lang="en-US" smtClean="0"/>
              <a:t>9/7/20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279780-AD28-42C9-8C39-35D3210842B7}" type="slidenum">
              <a:rPr lang="en-US" smtClean="0"/>
              <a:t>‹#›</a:t>
            </a:fld>
            <a:endParaRPr lang="en-US"/>
          </a:p>
        </p:txBody>
      </p:sp>
    </p:spTree>
    <p:extLst>
      <p:ext uri="{BB962C8B-B14F-4D97-AF65-F5344CB8AC3E}">
        <p14:creationId xmlns:p14="http://schemas.microsoft.com/office/powerpoint/2010/main" val="2314218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subTitle" idx="1"/>
          </p:nvPr>
        </p:nvSpPr>
        <p:spPr>
          <a:xfrm>
            <a:off x="291352" y="4014114"/>
            <a:ext cx="5876365" cy="986254"/>
          </a:xfrm>
        </p:spPr>
        <p:txBody>
          <a:bodyPr>
            <a:normAutofit fontScale="62500" lnSpcReduction="20000"/>
          </a:bodyPr>
          <a:lstStyle/>
          <a:p>
            <a:pPr eaLnBrk="1" fontAlgn="auto" hangingPunct="1">
              <a:spcBef>
                <a:spcPts val="580"/>
              </a:spcBef>
              <a:spcAft>
                <a:spcPts val="0"/>
              </a:spcAft>
              <a:buFont typeface="Wingdings 2"/>
              <a:buNone/>
              <a:defRPr/>
            </a:pPr>
            <a:endParaRPr lang="en-US" dirty="0"/>
          </a:p>
          <a:p>
            <a:pPr eaLnBrk="1" fontAlgn="auto" hangingPunct="1">
              <a:spcBef>
                <a:spcPts val="580"/>
              </a:spcBef>
              <a:spcAft>
                <a:spcPts val="0"/>
              </a:spcAft>
              <a:buFont typeface="Wingdings 2"/>
              <a:buNone/>
              <a:defRPr/>
            </a:pPr>
            <a:r>
              <a:rPr lang="en-US" dirty="0"/>
              <a:t>Chapter 2</a:t>
            </a:r>
          </a:p>
          <a:p>
            <a:pPr eaLnBrk="1" fontAlgn="auto" hangingPunct="1">
              <a:spcBef>
                <a:spcPts val="580"/>
              </a:spcBef>
              <a:spcAft>
                <a:spcPts val="0"/>
              </a:spcAft>
              <a:buFont typeface="Wingdings 2"/>
              <a:buNone/>
              <a:defRPr/>
            </a:pPr>
            <a:r>
              <a:rPr lang="en-US" dirty="0"/>
              <a:t>UND School Of Electrical Engineering &amp; Computer Science</a:t>
            </a:r>
          </a:p>
          <a:p>
            <a:pPr eaLnBrk="1" fontAlgn="auto" hangingPunct="1">
              <a:spcBef>
                <a:spcPts val="580"/>
              </a:spcBef>
              <a:spcAft>
                <a:spcPts val="0"/>
              </a:spcAft>
              <a:buFont typeface="Wingdings 2"/>
              <a:buNone/>
              <a:defRPr/>
            </a:pPr>
            <a:r>
              <a:rPr lang="en-US" dirty="0"/>
              <a:t>Dr. Hassan Reza</a:t>
            </a:r>
          </a:p>
        </p:txBody>
      </p:sp>
      <p:sp>
        <p:nvSpPr>
          <p:cNvPr id="6" name="Rectangle 16"/>
          <p:cNvSpPr>
            <a:spLocks noGrp="1" noChangeArrowheads="1"/>
          </p:cNvSpPr>
          <p:nvPr>
            <p:ph type="sldNum" sz="quarter" idx="4294967295"/>
          </p:nvPr>
        </p:nvSpPr>
        <p:spPr>
          <a:xfrm>
            <a:off x="146050" y="6210300"/>
            <a:ext cx="457200" cy="457200"/>
          </a:xfrm>
          <a:prstGeom prst="ellipse">
            <a:avLst/>
          </a:prstGeo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F4E2E06-605B-4A85-963E-7490A5BA43F0}" type="slidenum">
              <a:rPr lang="en-US" altLang="en-US">
                <a:solidFill>
                  <a:srgbClr val="FFFFFF"/>
                </a:solidFill>
                <a:latin typeface="Franklin Gothic Book" panose="020B0503020102020204" pitchFamily="34" charset="0"/>
              </a:rPr>
              <a:pPr/>
              <a:t>1</a:t>
            </a:fld>
            <a:endParaRPr lang="en-US" altLang="en-US">
              <a:solidFill>
                <a:srgbClr val="FFFFFF"/>
              </a:solidFill>
              <a:latin typeface="Franklin Gothic Book" panose="020B0503020102020204" pitchFamily="34" charset="0"/>
            </a:endParaRPr>
          </a:p>
        </p:txBody>
      </p:sp>
      <p:sp>
        <p:nvSpPr>
          <p:cNvPr id="7172" name="Rectangle 2"/>
          <p:cNvSpPr>
            <a:spLocks noGrp="1" noChangeArrowheads="1"/>
          </p:cNvSpPr>
          <p:nvPr>
            <p:ph type="ctrTitle"/>
          </p:nvPr>
        </p:nvSpPr>
        <p:spPr>
          <a:xfrm>
            <a:off x="146050" y="2256182"/>
            <a:ext cx="8229600" cy="1470025"/>
          </a:xfrm>
        </p:spPr>
        <p:txBody>
          <a:bodyPr/>
          <a:lstStyle/>
          <a:p>
            <a:pPr eaLnBrk="1" hangingPunct="1"/>
            <a:r>
              <a:rPr altLang="en-US" dirty="0"/>
              <a:t>Csci465: Principals of Translations</a:t>
            </a:r>
          </a:p>
        </p:txBody>
      </p:sp>
    </p:spTree>
    <p:extLst>
      <p:ext uri="{BB962C8B-B14F-4D97-AF65-F5344CB8AC3E}">
        <p14:creationId xmlns:p14="http://schemas.microsoft.com/office/powerpoint/2010/main" val="1856940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1509" y="290175"/>
            <a:ext cx="7886700" cy="1325563"/>
          </a:xfrm>
        </p:spPr>
        <p:txBody>
          <a:bodyPr>
            <a:normAutofit/>
          </a:bodyPr>
          <a:lstStyle/>
          <a:p>
            <a:pPr>
              <a:defRPr/>
            </a:pPr>
            <a:r>
              <a:rPr lang="en-US" dirty="0"/>
              <a:t>How to specify Syntax Definition?</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BB740F7-03E1-40B7-B643-BD1739ED941A}" type="slidenum">
              <a:rPr lang="en-US" altLang="en-US">
                <a:solidFill>
                  <a:srgbClr val="7B9899"/>
                </a:solidFill>
              </a:rPr>
              <a:pPr/>
              <a:t>10</a:t>
            </a:fld>
            <a:endParaRPr lang="en-US" altLang="en-US">
              <a:solidFill>
                <a:srgbClr val="7B9899"/>
              </a:solidFill>
            </a:endParaRPr>
          </a:p>
        </p:txBody>
      </p:sp>
      <p:sp>
        <p:nvSpPr>
          <p:cNvPr id="18436" name="Rectangle 3"/>
          <p:cNvSpPr>
            <a:spLocks noGrp="1" noChangeArrowheads="1"/>
          </p:cNvSpPr>
          <p:nvPr>
            <p:ph sz="quarter" idx="1"/>
          </p:nvPr>
        </p:nvSpPr>
        <p:spPr>
          <a:xfrm>
            <a:off x="0" y="1782008"/>
            <a:ext cx="9046564" cy="4572000"/>
          </a:xfrm>
        </p:spPr>
        <p:txBody>
          <a:bodyPr>
            <a:normAutofit/>
          </a:bodyPr>
          <a:lstStyle/>
          <a:p>
            <a:pPr eaLnBrk="1" hangingPunct="1">
              <a:buFontTx/>
              <a:buChar char="•"/>
            </a:pPr>
            <a:r>
              <a:rPr lang="en-US" altLang="en-US" sz="3500" dirty="0"/>
              <a:t>How to specify syntax?</a:t>
            </a:r>
          </a:p>
          <a:p>
            <a:pPr lvl="1" eaLnBrk="1" hangingPunct="1">
              <a:buFontTx/>
              <a:buChar char="•"/>
            </a:pPr>
            <a:r>
              <a:rPr lang="en-US" altLang="en-US" sz="3200" dirty="0">
                <a:solidFill>
                  <a:srgbClr val="C00000"/>
                </a:solidFill>
              </a:rPr>
              <a:t>Context Free Grammar (CFG)</a:t>
            </a:r>
          </a:p>
          <a:p>
            <a:pPr eaLnBrk="1" hangingPunct="1">
              <a:buFontTx/>
              <a:buChar char="•"/>
            </a:pPr>
            <a:r>
              <a:rPr lang="en-US" altLang="en-US" sz="3500" dirty="0"/>
              <a:t>About CFG </a:t>
            </a:r>
          </a:p>
          <a:p>
            <a:pPr lvl="1" eaLnBrk="1" hangingPunct="1">
              <a:buFontTx/>
              <a:buChar char="•"/>
            </a:pPr>
            <a:r>
              <a:rPr lang="en-US" altLang="en-US" sz="3200" dirty="0">
                <a:solidFill>
                  <a:srgbClr val="C00000"/>
                </a:solidFill>
              </a:rPr>
              <a:t>Invented by Noam Chomsky</a:t>
            </a:r>
          </a:p>
          <a:p>
            <a:pPr lvl="1" eaLnBrk="1" hangingPunct="1">
              <a:buFontTx/>
              <a:buChar char="•"/>
            </a:pPr>
            <a:r>
              <a:rPr lang="en-US" altLang="en-US" sz="3200" dirty="0">
                <a:solidFill>
                  <a:srgbClr val="C00000"/>
                </a:solidFill>
              </a:rPr>
              <a:t>Used to guide the translation </a:t>
            </a:r>
          </a:p>
          <a:p>
            <a:pPr lvl="2">
              <a:buFontTx/>
              <a:buChar char="•"/>
            </a:pPr>
            <a:r>
              <a:rPr lang="en-US" altLang="en-US" sz="3200" dirty="0">
                <a:solidFill>
                  <a:srgbClr val="0070C0"/>
                </a:solidFill>
              </a:rPr>
              <a:t>e.g., Syntax-directed translation</a:t>
            </a:r>
          </a:p>
          <a:p>
            <a:pPr>
              <a:spcBef>
                <a:spcPts val="580"/>
              </a:spcBef>
              <a:buNone/>
              <a:defRPr/>
            </a:pPr>
            <a:endParaRPr lang="en-US" dirty="0"/>
          </a:p>
          <a:p>
            <a:pPr>
              <a:buFontTx/>
              <a:buChar char="•"/>
            </a:pPr>
            <a:endParaRPr lang="en-US" altLang="en-US" dirty="0">
              <a:solidFill>
                <a:srgbClr val="0070C0"/>
              </a:solidFill>
              <a:sym typeface="Symbol" panose="05050102010706020507" pitchFamily="18" charset="2"/>
            </a:endParaRPr>
          </a:p>
        </p:txBody>
      </p:sp>
    </p:spTree>
    <p:extLst>
      <p:ext uri="{BB962C8B-B14F-4D97-AF65-F5344CB8AC3E}">
        <p14:creationId xmlns:p14="http://schemas.microsoft.com/office/powerpoint/2010/main" val="235997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74014" y="364331"/>
            <a:ext cx="7886700" cy="1325563"/>
          </a:xfrm>
        </p:spPr>
        <p:txBody>
          <a:bodyPr>
            <a:normAutofit/>
          </a:bodyPr>
          <a:lstStyle/>
          <a:p>
            <a:pPr>
              <a:defRPr/>
            </a:pPr>
            <a:r>
              <a:rPr lang="en-US" altLang="en-US" dirty="0"/>
              <a:t>Context-free grammar: 1</a:t>
            </a:r>
            <a:endParaRPr lang="en-US" dirty="0"/>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6624D1B-03AC-43B6-825A-D184416CDD0C}" type="slidenum">
              <a:rPr lang="en-US" altLang="en-US">
                <a:solidFill>
                  <a:srgbClr val="7B9899"/>
                </a:solidFill>
              </a:rPr>
              <a:pPr/>
              <a:t>11</a:t>
            </a:fld>
            <a:endParaRPr lang="en-US" altLang="en-US">
              <a:solidFill>
                <a:srgbClr val="7B9899"/>
              </a:solidFill>
            </a:endParaRPr>
          </a:p>
        </p:txBody>
      </p:sp>
      <p:sp>
        <p:nvSpPr>
          <p:cNvPr id="22532" name="Rectangle 3"/>
          <p:cNvSpPr>
            <a:spLocks noGrp="1" noChangeArrowheads="1"/>
          </p:cNvSpPr>
          <p:nvPr>
            <p:ph sz="quarter" idx="1"/>
          </p:nvPr>
        </p:nvSpPr>
        <p:spPr>
          <a:xfrm>
            <a:off x="0" y="1744532"/>
            <a:ext cx="8504238" cy="4572000"/>
          </a:xfrm>
        </p:spPr>
        <p:txBody>
          <a:bodyPr>
            <a:normAutofit/>
          </a:bodyPr>
          <a:lstStyle/>
          <a:p>
            <a:pPr eaLnBrk="1" hangingPunct="1">
              <a:buFontTx/>
              <a:buChar char="•"/>
            </a:pPr>
            <a:r>
              <a:rPr lang="en-US" altLang="en-US" sz="3200" dirty="0"/>
              <a:t>Context-free grammar is used  to specify the syntax or grammar</a:t>
            </a:r>
          </a:p>
          <a:p>
            <a:pPr eaLnBrk="1" hangingPunct="1">
              <a:buFontTx/>
              <a:buChar char="•"/>
            </a:pPr>
            <a:r>
              <a:rPr lang="en-US" altLang="en-US" sz="3200" dirty="0"/>
              <a:t>E.g.,  if-else in Java</a:t>
            </a:r>
          </a:p>
          <a:p>
            <a:pPr lvl="1" eaLnBrk="1" hangingPunct="1">
              <a:buFontTx/>
              <a:buChar char="•"/>
            </a:pPr>
            <a:r>
              <a:rPr lang="en-US" altLang="en-US" sz="3200" b="1" dirty="0">
                <a:solidFill>
                  <a:srgbClr val="C00000"/>
                </a:solidFill>
              </a:rPr>
              <a:t>If</a:t>
            </a:r>
            <a:r>
              <a:rPr lang="en-US" altLang="en-US" sz="3200" dirty="0">
                <a:solidFill>
                  <a:srgbClr val="C00000"/>
                </a:solidFill>
              </a:rPr>
              <a:t> (expression) statement </a:t>
            </a:r>
            <a:r>
              <a:rPr lang="en-US" altLang="en-US" sz="3200" b="1" dirty="0">
                <a:solidFill>
                  <a:srgbClr val="C00000"/>
                </a:solidFill>
              </a:rPr>
              <a:t>else</a:t>
            </a:r>
            <a:r>
              <a:rPr lang="en-US" altLang="en-US" sz="3200" dirty="0">
                <a:solidFill>
                  <a:srgbClr val="C00000"/>
                </a:solidFill>
              </a:rPr>
              <a:t> statement</a:t>
            </a:r>
          </a:p>
          <a:p>
            <a:pPr>
              <a:buFontTx/>
              <a:buChar char="•"/>
            </a:pPr>
            <a:r>
              <a:rPr lang="en-US" altLang="en-US" sz="3200" dirty="0"/>
              <a:t>Can be represented in CFG </a:t>
            </a:r>
          </a:p>
          <a:p>
            <a:pPr lvl="1">
              <a:buFontTx/>
              <a:buChar char="•"/>
            </a:pPr>
            <a:r>
              <a:rPr lang="en-US" altLang="en-US" sz="3200" dirty="0" err="1">
                <a:solidFill>
                  <a:srgbClr val="C00000"/>
                </a:solidFill>
              </a:rPr>
              <a:t>stmt</a:t>
            </a:r>
            <a:r>
              <a:rPr lang="en-US" altLang="en-US" sz="3200" dirty="0">
                <a:solidFill>
                  <a:srgbClr val="C00000"/>
                </a:solidFill>
                <a:sym typeface="Symbol" panose="05050102010706020507" pitchFamily="18" charset="2"/>
              </a:rPr>
              <a:t> </a:t>
            </a:r>
            <a:r>
              <a:rPr lang="en-US" altLang="en-US" sz="3200" b="1" dirty="0">
                <a:solidFill>
                  <a:srgbClr val="C00000"/>
                </a:solidFill>
                <a:sym typeface="Symbol" panose="05050102010706020507" pitchFamily="18" charset="2"/>
              </a:rPr>
              <a:t>if</a:t>
            </a:r>
            <a:r>
              <a:rPr lang="en-US" altLang="en-US" sz="3200" dirty="0">
                <a:solidFill>
                  <a:srgbClr val="C00000"/>
                </a:solidFill>
                <a:sym typeface="Symbol" panose="05050102010706020507" pitchFamily="18" charset="2"/>
              </a:rPr>
              <a:t> ( expr) </a:t>
            </a:r>
            <a:r>
              <a:rPr lang="en-US" altLang="en-US" sz="3200" dirty="0" err="1">
                <a:solidFill>
                  <a:srgbClr val="C00000"/>
                </a:solidFill>
                <a:sym typeface="Symbol" panose="05050102010706020507" pitchFamily="18" charset="2"/>
              </a:rPr>
              <a:t>stmt</a:t>
            </a:r>
            <a:r>
              <a:rPr lang="en-US" altLang="en-US" sz="3200" dirty="0">
                <a:solidFill>
                  <a:srgbClr val="C00000"/>
                </a:solidFill>
                <a:sym typeface="Symbol" panose="05050102010706020507" pitchFamily="18" charset="2"/>
              </a:rPr>
              <a:t> </a:t>
            </a:r>
            <a:r>
              <a:rPr lang="en-US" altLang="en-US" sz="3200" b="1" dirty="0">
                <a:solidFill>
                  <a:srgbClr val="C00000"/>
                </a:solidFill>
                <a:sym typeface="Symbol" panose="05050102010706020507" pitchFamily="18" charset="2"/>
              </a:rPr>
              <a:t>else</a:t>
            </a:r>
            <a:r>
              <a:rPr lang="en-US" altLang="en-US" sz="3200" dirty="0">
                <a:solidFill>
                  <a:srgbClr val="C00000"/>
                </a:solidFill>
                <a:sym typeface="Symbol" panose="05050102010706020507" pitchFamily="18" charset="2"/>
              </a:rPr>
              <a:t> </a:t>
            </a:r>
            <a:r>
              <a:rPr lang="en-US" altLang="en-US" sz="3200" dirty="0" err="1">
                <a:solidFill>
                  <a:srgbClr val="C00000"/>
                </a:solidFill>
                <a:sym typeface="Symbol" panose="05050102010706020507" pitchFamily="18" charset="2"/>
              </a:rPr>
              <a:t>stmt</a:t>
            </a:r>
            <a:endParaRPr lang="en-US" altLang="en-US" sz="3200" dirty="0">
              <a:solidFill>
                <a:srgbClr val="C00000"/>
              </a:solidFill>
              <a:sym typeface="Symbol" panose="05050102010706020507" pitchFamily="18" charset="2"/>
            </a:endParaRPr>
          </a:p>
          <a:p>
            <a:pPr lvl="2">
              <a:buFontTx/>
              <a:buChar char="•"/>
            </a:pPr>
            <a:r>
              <a:rPr lang="en-US" altLang="en-US" sz="2800" dirty="0" err="1">
                <a:solidFill>
                  <a:srgbClr val="0070C0"/>
                </a:solidFill>
                <a:sym typeface="Symbol" panose="05050102010706020507" pitchFamily="18" charset="2"/>
              </a:rPr>
              <a:t>Stmt</a:t>
            </a:r>
            <a:r>
              <a:rPr lang="en-US" altLang="en-US" sz="2800" dirty="0">
                <a:solidFill>
                  <a:srgbClr val="0070C0"/>
                </a:solidFill>
                <a:sym typeface="Symbol" panose="05050102010706020507" pitchFamily="18" charset="2"/>
              </a:rPr>
              <a:t>, expr are variables (nonterminal)</a:t>
            </a:r>
          </a:p>
          <a:p>
            <a:pPr lvl="2">
              <a:buFontTx/>
              <a:buChar char="•"/>
            </a:pPr>
            <a:r>
              <a:rPr lang="en-US" altLang="en-US" sz="2800" b="1" dirty="0">
                <a:solidFill>
                  <a:srgbClr val="0070C0"/>
                </a:solidFill>
                <a:sym typeface="Symbol" panose="05050102010706020507" pitchFamily="18" charset="2"/>
              </a:rPr>
              <a:t>If, else,(, )</a:t>
            </a:r>
            <a:r>
              <a:rPr lang="en-US" altLang="en-US" sz="2800" dirty="0">
                <a:solidFill>
                  <a:srgbClr val="0070C0"/>
                </a:solidFill>
                <a:sym typeface="Symbol" panose="05050102010706020507" pitchFamily="18" charset="2"/>
              </a:rPr>
              <a:t> are else are terminals</a:t>
            </a:r>
            <a:endParaRPr lang="en-US" altLang="en-US" sz="2800" dirty="0">
              <a:solidFill>
                <a:srgbClr val="0070C0"/>
              </a:solidFill>
            </a:endParaRPr>
          </a:p>
        </p:txBody>
      </p:sp>
    </p:spTree>
    <p:extLst>
      <p:ext uri="{BB962C8B-B14F-4D97-AF65-F5344CB8AC3E}">
        <p14:creationId xmlns:p14="http://schemas.microsoft.com/office/powerpoint/2010/main" val="370648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3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3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1112" y="364331"/>
            <a:ext cx="7908248" cy="1325563"/>
          </a:xfrm>
        </p:spPr>
        <p:txBody>
          <a:bodyPr/>
          <a:lstStyle/>
          <a:p>
            <a:pPr eaLnBrk="1" hangingPunct="1"/>
            <a:r>
              <a:rPr lang="en-US" altLang="en-US" dirty="0"/>
              <a:t>Context Free Grammar: Definition</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616602-FDDF-4599-8927-8676D5727122}" type="slidenum">
              <a:rPr lang="en-US" altLang="en-US">
                <a:solidFill>
                  <a:srgbClr val="7B9899"/>
                </a:solidFill>
              </a:rPr>
              <a:pPr/>
              <a:t>12</a:t>
            </a:fld>
            <a:endParaRPr lang="en-US" altLang="en-US">
              <a:solidFill>
                <a:srgbClr val="7B9899"/>
              </a:solidFill>
            </a:endParaRPr>
          </a:p>
        </p:txBody>
      </p:sp>
      <p:sp>
        <p:nvSpPr>
          <p:cNvPr id="23556" name="Content Placeholder 2"/>
          <p:cNvSpPr>
            <a:spLocks noGrp="1"/>
          </p:cNvSpPr>
          <p:nvPr>
            <p:ph sz="quarter" idx="1"/>
          </p:nvPr>
        </p:nvSpPr>
        <p:spPr>
          <a:xfrm>
            <a:off x="11112" y="1744532"/>
            <a:ext cx="8973862" cy="4572000"/>
          </a:xfrm>
        </p:spPr>
        <p:txBody>
          <a:bodyPr/>
          <a:lstStyle/>
          <a:p>
            <a:pPr eaLnBrk="1" hangingPunct="1">
              <a:buFontTx/>
              <a:buChar char="•"/>
            </a:pPr>
            <a:r>
              <a:rPr lang="en-US" altLang="en-US" sz="3600" dirty="0"/>
              <a:t>A context-free grammar consists of</a:t>
            </a:r>
          </a:p>
          <a:p>
            <a:pPr lvl="1" eaLnBrk="1" hangingPunct="1">
              <a:buFontTx/>
              <a:buChar char="•"/>
            </a:pPr>
            <a:r>
              <a:rPr lang="en-US" altLang="en-US" sz="3600" dirty="0">
                <a:solidFill>
                  <a:srgbClr val="00B050"/>
                </a:solidFill>
              </a:rPr>
              <a:t>A set of tokens known as terminals</a:t>
            </a:r>
          </a:p>
          <a:p>
            <a:pPr lvl="1" eaLnBrk="1" hangingPunct="1">
              <a:buFontTx/>
              <a:buChar char="•"/>
            </a:pPr>
            <a:r>
              <a:rPr lang="en-US" altLang="en-US" sz="3600" dirty="0">
                <a:solidFill>
                  <a:srgbClr val="C00000"/>
                </a:solidFill>
              </a:rPr>
              <a:t>A set of non-terminals</a:t>
            </a:r>
          </a:p>
          <a:p>
            <a:pPr lvl="1" eaLnBrk="1" hangingPunct="1">
              <a:buFontTx/>
              <a:buChar char="•"/>
            </a:pPr>
            <a:r>
              <a:rPr lang="en-US" altLang="en-US" sz="3600" dirty="0"/>
              <a:t>A set of production rules</a:t>
            </a:r>
          </a:p>
          <a:p>
            <a:pPr lvl="1" eaLnBrk="1" hangingPunct="1">
              <a:buFontTx/>
              <a:buChar char="•"/>
            </a:pPr>
            <a:r>
              <a:rPr lang="en-US" altLang="en-US" sz="3600" dirty="0">
                <a:solidFill>
                  <a:srgbClr val="0070C0"/>
                </a:solidFill>
              </a:rPr>
              <a:t>A start symbol</a:t>
            </a:r>
          </a:p>
          <a:p>
            <a:pPr eaLnBrk="1" hangingPunct="1">
              <a:buFontTx/>
              <a:buChar char="•"/>
            </a:pPr>
            <a:r>
              <a:rPr lang="en-US" altLang="en-US" sz="3600" dirty="0"/>
              <a:t>The grammars are specified by listing their productions</a:t>
            </a:r>
          </a:p>
          <a:p>
            <a:pPr eaLnBrk="1" hangingPunct="1"/>
            <a:endParaRPr lang="en-US" altLang="en-US" dirty="0"/>
          </a:p>
        </p:txBody>
      </p:sp>
    </p:spTree>
    <p:extLst>
      <p:ext uri="{BB962C8B-B14F-4D97-AF65-F5344CB8AC3E}">
        <p14:creationId xmlns:p14="http://schemas.microsoft.com/office/powerpoint/2010/main" val="18626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5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0" y="364331"/>
            <a:ext cx="7886700" cy="1325563"/>
          </a:xfrm>
        </p:spPr>
        <p:txBody>
          <a:bodyPr/>
          <a:lstStyle/>
          <a:p>
            <a:pPr eaLnBrk="1" hangingPunct="1"/>
            <a:r>
              <a:rPr lang="en-US" altLang="en-US" dirty="0"/>
              <a:t>Example 2.1 : Productions</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B93B2E-1FBF-4156-894A-509EE1E68951}" type="slidenum">
              <a:rPr lang="en-US" altLang="en-US">
                <a:solidFill>
                  <a:srgbClr val="7B9899"/>
                </a:solidFill>
              </a:rPr>
              <a:pPr/>
              <a:t>13</a:t>
            </a:fld>
            <a:endParaRPr lang="en-US" altLang="en-US">
              <a:solidFill>
                <a:srgbClr val="7B9899"/>
              </a:solidFill>
            </a:endParaRPr>
          </a:p>
        </p:txBody>
      </p:sp>
      <p:sp>
        <p:nvSpPr>
          <p:cNvPr id="3" name="Content Placeholder 2"/>
          <p:cNvSpPr>
            <a:spLocks noGrp="1"/>
          </p:cNvSpPr>
          <p:nvPr>
            <p:ph sz="quarter" idx="1"/>
          </p:nvPr>
        </p:nvSpPr>
        <p:spPr>
          <a:xfrm>
            <a:off x="0" y="1819483"/>
            <a:ext cx="9144000" cy="4572000"/>
          </a:xfrm>
        </p:spPr>
        <p:txBody>
          <a:bodyPr>
            <a:normAutofit/>
          </a:bodyPr>
          <a:lstStyle/>
          <a:p>
            <a:pPr marL="274320" indent="-274320" eaLnBrk="1" fontAlgn="auto" hangingPunct="1">
              <a:lnSpc>
                <a:spcPct val="90000"/>
              </a:lnSpc>
              <a:spcAft>
                <a:spcPts val="0"/>
              </a:spcAft>
              <a:buFontTx/>
              <a:buChar char="•"/>
              <a:defRPr/>
            </a:pPr>
            <a:r>
              <a:rPr lang="en-US" sz="3600" dirty="0"/>
              <a:t>CFG to describe expressions such as “list’:</a:t>
            </a:r>
          </a:p>
          <a:p>
            <a:pPr marL="914400" lvl="1" indent="-457200" eaLnBrk="1" fontAlgn="auto" hangingPunct="1">
              <a:lnSpc>
                <a:spcPct val="90000"/>
              </a:lnSpc>
              <a:spcAft>
                <a:spcPts val="0"/>
              </a:spcAft>
              <a:buFont typeface="+mj-lt"/>
              <a:buAutoNum type="arabicPeriod"/>
              <a:defRPr/>
            </a:pPr>
            <a:r>
              <a:rPr lang="en-US" sz="3200" dirty="0">
                <a:solidFill>
                  <a:srgbClr val="C00000"/>
                </a:solidFill>
              </a:rPr>
              <a:t>list </a:t>
            </a:r>
            <a:r>
              <a:rPr lang="en-US" sz="3200" dirty="0">
                <a:solidFill>
                  <a:srgbClr val="C00000"/>
                </a:solidFill>
                <a:sym typeface="Symbol" pitchFamily="18" charset="2"/>
              </a:rPr>
              <a:t>list + digit</a:t>
            </a:r>
          </a:p>
          <a:p>
            <a:pPr marL="914400" lvl="1" indent="-457200" eaLnBrk="1" fontAlgn="auto" hangingPunct="1">
              <a:lnSpc>
                <a:spcPct val="90000"/>
              </a:lnSpc>
              <a:spcAft>
                <a:spcPts val="0"/>
              </a:spcAft>
              <a:buFont typeface="+mj-lt"/>
              <a:buAutoNum type="arabicPeriod"/>
              <a:defRPr/>
            </a:pPr>
            <a:r>
              <a:rPr lang="en-US" sz="3200" dirty="0">
                <a:solidFill>
                  <a:srgbClr val="C00000"/>
                </a:solidFill>
                <a:sym typeface="Symbol" pitchFamily="18" charset="2"/>
              </a:rPr>
              <a:t>list list – digit</a:t>
            </a:r>
          </a:p>
          <a:p>
            <a:pPr marL="914400" lvl="1" indent="-457200" eaLnBrk="1" fontAlgn="auto" hangingPunct="1">
              <a:lnSpc>
                <a:spcPct val="90000"/>
              </a:lnSpc>
              <a:spcAft>
                <a:spcPts val="0"/>
              </a:spcAft>
              <a:buFont typeface="+mj-lt"/>
              <a:buAutoNum type="arabicPeriod"/>
              <a:defRPr/>
            </a:pPr>
            <a:r>
              <a:rPr lang="en-US" sz="3200" dirty="0">
                <a:solidFill>
                  <a:srgbClr val="C00000"/>
                </a:solidFill>
                <a:sym typeface="Symbol" pitchFamily="18" charset="2"/>
              </a:rPr>
              <a:t>list digit</a:t>
            </a:r>
          </a:p>
          <a:p>
            <a:pPr marL="914400" lvl="1" indent="-457200" eaLnBrk="1" fontAlgn="auto" hangingPunct="1">
              <a:lnSpc>
                <a:spcPct val="90000"/>
              </a:lnSpc>
              <a:spcAft>
                <a:spcPts val="0"/>
              </a:spcAft>
              <a:buFont typeface="+mj-lt"/>
              <a:buAutoNum type="arabicPeriod"/>
              <a:defRPr/>
            </a:pPr>
            <a:r>
              <a:rPr lang="en-US" sz="3200" dirty="0">
                <a:solidFill>
                  <a:srgbClr val="C00000"/>
                </a:solidFill>
                <a:sym typeface="Symbol" pitchFamily="18" charset="2"/>
              </a:rPr>
              <a:t>digit 0|1|2|3|4|5|6|7|8|9</a:t>
            </a:r>
          </a:p>
          <a:p>
            <a:pPr marL="91440" indent="-274320">
              <a:buFontTx/>
              <a:buChar char="•"/>
              <a:defRPr/>
            </a:pPr>
            <a:r>
              <a:rPr lang="en-US" sz="3600" dirty="0">
                <a:sym typeface="Symbol" pitchFamily="18" charset="2"/>
              </a:rPr>
              <a:t>The above set of rules can be rewritten:</a:t>
            </a:r>
          </a:p>
          <a:p>
            <a:pPr marL="548640" lvl="1" indent="-274320">
              <a:buFontTx/>
              <a:buChar char="•"/>
              <a:defRPr/>
            </a:pPr>
            <a:r>
              <a:rPr lang="en-US" sz="3200" dirty="0">
                <a:solidFill>
                  <a:srgbClr val="C00000"/>
                </a:solidFill>
              </a:rPr>
              <a:t>list </a:t>
            </a:r>
            <a:r>
              <a:rPr lang="en-US" sz="3200" dirty="0">
                <a:solidFill>
                  <a:srgbClr val="C00000"/>
                </a:solidFill>
                <a:sym typeface="Symbol" pitchFamily="18" charset="2"/>
              </a:rPr>
              <a:t>list + digit| list – digit | digit</a:t>
            </a:r>
          </a:p>
          <a:p>
            <a:pPr marL="548640" lvl="1" indent="-274320">
              <a:buFontTx/>
              <a:buChar char="•"/>
              <a:defRPr/>
            </a:pPr>
            <a:r>
              <a:rPr lang="en-US" sz="3200" dirty="0">
                <a:solidFill>
                  <a:srgbClr val="C00000"/>
                </a:solidFill>
                <a:sym typeface="Symbol" pitchFamily="18" charset="2"/>
              </a:rPr>
              <a:t>The terminals ={0,1,2,3,4,5,6,7,8,9,0,+,-}</a:t>
            </a:r>
          </a:p>
          <a:p>
            <a:pPr marL="1005840" lvl="2" indent="-274320">
              <a:buFontTx/>
              <a:buChar char="•"/>
              <a:defRPr/>
            </a:pPr>
            <a:endParaRPr lang="en-US" sz="1600" dirty="0">
              <a:sym typeface="Symbol" pitchFamily="18" charset="2"/>
            </a:endParaRPr>
          </a:p>
          <a:p>
            <a:pPr marL="1005840" lvl="2" indent="-274320">
              <a:buFontTx/>
              <a:buChar char="•"/>
              <a:defRPr/>
            </a:pPr>
            <a:endParaRPr lang="en-US" sz="1600" dirty="0">
              <a:sym typeface="Symbol" pitchFamily="18" charset="2"/>
            </a:endParaRPr>
          </a:p>
          <a:p>
            <a:pPr marL="274320" indent="-274320" eaLnBrk="1" fontAlgn="auto" hangingPunct="1">
              <a:spcAft>
                <a:spcPts val="0"/>
              </a:spcAft>
              <a:buFont typeface="Wingdings 2"/>
              <a:buChar char=""/>
              <a:defRPr/>
            </a:pPr>
            <a:endParaRPr lang="en-US" dirty="0"/>
          </a:p>
        </p:txBody>
      </p:sp>
    </p:spTree>
    <p:extLst>
      <p:ext uri="{BB962C8B-B14F-4D97-AF65-F5344CB8AC3E}">
        <p14:creationId xmlns:p14="http://schemas.microsoft.com/office/powerpoint/2010/main" val="112574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10331" y="364331"/>
            <a:ext cx="7886700" cy="1325563"/>
          </a:xfrm>
        </p:spPr>
        <p:txBody>
          <a:bodyPr/>
          <a:lstStyle/>
          <a:p>
            <a:pPr eaLnBrk="1" hangingPunct="1"/>
            <a:r>
              <a:rPr lang="en-US" altLang="en-US" dirty="0"/>
              <a:t>Derivations</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D33D103-BC4E-4359-BBCF-E9948322E05D}" type="slidenum">
              <a:rPr lang="en-US" altLang="en-US">
                <a:solidFill>
                  <a:srgbClr val="7B9899"/>
                </a:solidFill>
              </a:rPr>
              <a:pPr/>
              <a:t>14</a:t>
            </a:fld>
            <a:endParaRPr lang="en-US" altLang="en-US">
              <a:solidFill>
                <a:srgbClr val="7B9899"/>
              </a:solidFill>
            </a:endParaRPr>
          </a:p>
        </p:txBody>
      </p:sp>
      <p:sp>
        <p:nvSpPr>
          <p:cNvPr id="26628" name="Content Placeholder 2"/>
          <p:cNvSpPr>
            <a:spLocks noGrp="1"/>
          </p:cNvSpPr>
          <p:nvPr>
            <p:ph sz="quarter" idx="1"/>
          </p:nvPr>
        </p:nvSpPr>
        <p:spPr>
          <a:xfrm>
            <a:off x="110331" y="1796998"/>
            <a:ext cx="8504238" cy="4572000"/>
          </a:xfrm>
        </p:spPr>
        <p:txBody>
          <a:bodyPr/>
          <a:lstStyle/>
          <a:p>
            <a:pPr eaLnBrk="1" hangingPunct="1"/>
            <a:r>
              <a:rPr lang="en-US" altLang="en-US" sz="3600" dirty="0"/>
              <a:t>A grammar </a:t>
            </a:r>
            <a:r>
              <a:rPr lang="en-US" altLang="en-US" sz="3600" b="1" dirty="0"/>
              <a:t>derives</a:t>
            </a:r>
            <a:r>
              <a:rPr lang="en-US" altLang="en-US" sz="3600" dirty="0"/>
              <a:t> strings (input)  when starting from the </a:t>
            </a:r>
            <a:r>
              <a:rPr lang="en-US" altLang="en-US" sz="3600" dirty="0">
                <a:solidFill>
                  <a:srgbClr val="C00000"/>
                </a:solidFill>
              </a:rPr>
              <a:t>goal symbol </a:t>
            </a:r>
            <a:r>
              <a:rPr lang="en-US" altLang="en-US" sz="3600" dirty="0"/>
              <a:t>and rewriting a left-hand-side(</a:t>
            </a:r>
            <a:r>
              <a:rPr lang="en-US" altLang="en-US" sz="3600" i="1" dirty="0"/>
              <a:t>LHS</a:t>
            </a:r>
            <a:r>
              <a:rPr lang="en-US" altLang="en-US" sz="3600" dirty="0"/>
              <a:t>) by the right-hand-side (</a:t>
            </a:r>
            <a:r>
              <a:rPr lang="en-US" altLang="en-US" sz="3600" i="1" dirty="0"/>
              <a:t>RHS</a:t>
            </a:r>
            <a:r>
              <a:rPr lang="en-US" altLang="en-US" sz="3600" dirty="0"/>
              <a:t>)</a:t>
            </a:r>
          </a:p>
          <a:p>
            <a:pPr eaLnBrk="1" hangingPunct="1"/>
            <a:r>
              <a:rPr lang="en-US" altLang="en-US" sz="3600" dirty="0"/>
              <a:t>The process generates </a:t>
            </a:r>
            <a:r>
              <a:rPr lang="en-US" altLang="en-US" sz="3600" b="1" dirty="0">
                <a:solidFill>
                  <a:srgbClr val="7030A0"/>
                </a:solidFill>
              </a:rPr>
              <a:t>terminal strings </a:t>
            </a:r>
            <a:r>
              <a:rPr lang="en-US" altLang="en-US" sz="3600" dirty="0"/>
              <a:t>conforms to the language specification</a:t>
            </a:r>
          </a:p>
          <a:p>
            <a:pPr eaLnBrk="1" hangingPunct="1"/>
            <a:r>
              <a:rPr lang="en-US" altLang="en-US" sz="3600" dirty="0"/>
              <a:t>The </a:t>
            </a:r>
            <a:r>
              <a:rPr lang="en-US" altLang="en-US" sz="3600" b="1" dirty="0">
                <a:solidFill>
                  <a:srgbClr val="7030A0"/>
                </a:solidFill>
              </a:rPr>
              <a:t>terminal strings </a:t>
            </a:r>
            <a:r>
              <a:rPr lang="en-US" altLang="en-US" sz="3600" dirty="0"/>
              <a:t>represent the language specified by the grammar</a:t>
            </a:r>
          </a:p>
          <a:p>
            <a:pPr marL="914400" lvl="2" indent="0" eaLnBrk="1" hangingPunct="1">
              <a:buNone/>
            </a:pPr>
            <a:endParaRPr lang="en-US" altLang="en-US" sz="1800" dirty="0">
              <a:solidFill>
                <a:srgbClr val="FF0000"/>
              </a:solidFill>
            </a:endParaRPr>
          </a:p>
        </p:txBody>
      </p:sp>
    </p:spTree>
    <p:extLst>
      <p:ext uri="{BB962C8B-B14F-4D97-AF65-F5344CB8AC3E}">
        <p14:creationId xmlns:p14="http://schemas.microsoft.com/office/powerpoint/2010/main" val="53183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1112" y="364331"/>
            <a:ext cx="7886700" cy="1325563"/>
          </a:xfrm>
        </p:spPr>
        <p:txBody>
          <a:bodyPr>
            <a:normAutofit/>
          </a:bodyPr>
          <a:lstStyle/>
          <a:p>
            <a:pPr eaLnBrk="1" fontAlgn="auto" hangingPunct="1">
              <a:spcAft>
                <a:spcPts val="0"/>
              </a:spcAft>
              <a:defRPr/>
            </a:pPr>
            <a:r>
              <a:rPr lang="en-US" dirty="0"/>
              <a:t>Example 2.2: lists</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69CC887-D2F8-4A07-BFA7-8D4BFE0DCA94}" type="slidenum">
              <a:rPr lang="en-US" altLang="en-US">
                <a:solidFill>
                  <a:srgbClr val="7B9899"/>
                </a:solidFill>
              </a:rPr>
              <a:pPr/>
              <a:t>15</a:t>
            </a:fld>
            <a:endParaRPr lang="en-US" altLang="en-US">
              <a:solidFill>
                <a:srgbClr val="7B9899"/>
              </a:solidFill>
            </a:endParaRPr>
          </a:p>
        </p:txBody>
      </p:sp>
      <p:sp>
        <p:nvSpPr>
          <p:cNvPr id="24580" name="Rectangle 3"/>
          <p:cNvSpPr>
            <a:spLocks noGrp="1" noChangeArrowheads="1"/>
          </p:cNvSpPr>
          <p:nvPr>
            <p:ph sz="quarter" idx="1"/>
          </p:nvPr>
        </p:nvSpPr>
        <p:spPr>
          <a:xfrm>
            <a:off x="11112" y="1811988"/>
            <a:ext cx="9041448" cy="4572000"/>
          </a:xfrm>
        </p:spPr>
        <p:txBody>
          <a:bodyPr>
            <a:normAutofit fontScale="92500" lnSpcReduction="20000"/>
          </a:bodyPr>
          <a:lstStyle/>
          <a:p>
            <a:pPr eaLnBrk="1" hangingPunct="1">
              <a:lnSpc>
                <a:spcPct val="90000"/>
              </a:lnSpc>
              <a:buFontTx/>
              <a:buChar char="•"/>
            </a:pPr>
            <a:r>
              <a:rPr lang="en-US" altLang="en-US" sz="3200" dirty="0"/>
              <a:t>Using the language defined by the grammar, lists can be defined as a sequence of digits separated by ‘</a:t>
            </a:r>
            <a:r>
              <a:rPr lang="en-US" altLang="en-US" sz="3200" b="1" dirty="0"/>
              <a:t>+</a:t>
            </a:r>
            <a:r>
              <a:rPr lang="en-US" altLang="en-US" sz="3200" dirty="0"/>
              <a:t>’ and  </a:t>
            </a:r>
            <a:r>
              <a:rPr lang="en-US" altLang="en-US" sz="3200" dirty="0">
                <a:solidFill>
                  <a:srgbClr val="0070C0"/>
                </a:solidFill>
              </a:rPr>
              <a:t>‘</a:t>
            </a:r>
            <a:r>
              <a:rPr lang="en-US" altLang="en-US" sz="3200" b="1" dirty="0"/>
              <a:t>-</a:t>
            </a:r>
            <a:r>
              <a:rPr lang="en-US" altLang="en-US" sz="3200" dirty="0">
                <a:solidFill>
                  <a:srgbClr val="0070C0"/>
                </a:solidFill>
              </a:rPr>
              <a:t>’</a:t>
            </a:r>
            <a:r>
              <a:rPr lang="en-US" altLang="en-US" sz="3200" dirty="0"/>
              <a:t> signs and other digits</a:t>
            </a:r>
          </a:p>
          <a:p>
            <a:pPr>
              <a:buFontTx/>
              <a:buChar char="•"/>
            </a:pPr>
            <a:r>
              <a:rPr lang="en-US" altLang="en-US" sz="3500" dirty="0">
                <a:solidFill>
                  <a:srgbClr val="C00000"/>
                </a:solidFill>
              </a:rPr>
              <a:t>E.g.,  given 9-5+2 , we can deduce it is a list using the CFG of “list”</a:t>
            </a:r>
          </a:p>
          <a:p>
            <a:pPr lvl="1">
              <a:buFontTx/>
              <a:buChar char="•"/>
            </a:pPr>
            <a:r>
              <a:rPr lang="en-US" altLang="en-US" sz="3500" dirty="0">
                <a:solidFill>
                  <a:srgbClr val="0070C0"/>
                </a:solidFill>
              </a:rPr>
              <a:t>9 </a:t>
            </a:r>
          </a:p>
          <a:p>
            <a:pPr lvl="2">
              <a:buFontTx/>
              <a:buChar char="•"/>
            </a:pPr>
            <a:r>
              <a:rPr lang="en-US" altLang="en-US" sz="3500" dirty="0">
                <a:solidFill>
                  <a:srgbClr val="0070C0"/>
                </a:solidFill>
              </a:rPr>
              <a:t>&lt; a digit is a list using Rule 3&gt;</a:t>
            </a:r>
          </a:p>
          <a:p>
            <a:pPr lvl="1">
              <a:buFontTx/>
              <a:buChar char="•"/>
            </a:pPr>
            <a:r>
              <a:rPr lang="en-US" altLang="en-US" sz="3500" dirty="0">
                <a:solidFill>
                  <a:srgbClr val="0070C0"/>
                </a:solidFill>
              </a:rPr>
              <a:t>9-5 </a:t>
            </a:r>
          </a:p>
          <a:p>
            <a:pPr lvl="2">
              <a:buFontTx/>
              <a:buChar char="•"/>
            </a:pPr>
            <a:r>
              <a:rPr lang="en-US" altLang="en-US" sz="3500" dirty="0">
                <a:solidFill>
                  <a:srgbClr val="0070C0"/>
                </a:solidFill>
              </a:rPr>
              <a:t>&lt;a list using Rule 2&gt;</a:t>
            </a:r>
          </a:p>
          <a:p>
            <a:pPr lvl="1">
              <a:buFontTx/>
              <a:buChar char="•"/>
            </a:pPr>
            <a:r>
              <a:rPr lang="en-US" altLang="en-US" sz="3500" dirty="0">
                <a:solidFill>
                  <a:srgbClr val="0070C0"/>
                </a:solidFill>
              </a:rPr>
              <a:t>9-5+2</a:t>
            </a:r>
          </a:p>
          <a:p>
            <a:pPr lvl="2">
              <a:buFontTx/>
              <a:buChar char="•"/>
            </a:pPr>
            <a:r>
              <a:rPr lang="en-US" altLang="en-US" sz="3500" dirty="0">
                <a:solidFill>
                  <a:srgbClr val="0070C0"/>
                </a:solidFill>
              </a:rPr>
              <a:t>&lt;a list using Rule 1 &gt;</a:t>
            </a:r>
          </a:p>
        </p:txBody>
      </p:sp>
    </p:spTree>
    <p:extLst>
      <p:ext uri="{BB962C8B-B14F-4D97-AF65-F5344CB8AC3E}">
        <p14:creationId xmlns:p14="http://schemas.microsoft.com/office/powerpoint/2010/main" val="42886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8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8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8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8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8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34911" y="365126"/>
            <a:ext cx="8380439" cy="1325563"/>
          </a:xfrm>
        </p:spPr>
        <p:txBody>
          <a:bodyPr/>
          <a:lstStyle/>
          <a:p>
            <a:pPr eaLnBrk="1" hangingPunct="1"/>
            <a:r>
              <a:rPr lang="en-US" altLang="en-US" dirty="0"/>
              <a:t>Example 2: Productions for Procedure call</a:t>
            </a:r>
          </a:p>
        </p:txBody>
      </p:sp>
      <p:sp>
        <p:nvSpPr>
          <p:cNvPr id="4" name="Slide Number Placeholder 3"/>
          <p:cNvSpPr>
            <a:spLocks noGrp="1"/>
          </p:cNvSpPr>
          <p:nvPr>
            <p:ph type="sldNum" sz="quarter" idx="4294967295"/>
          </p:nvPr>
        </p:nvSpPr>
        <p:spPr>
          <a:xfrm>
            <a:off x="4703272" y="6224664"/>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12E974-7D5A-4C4D-8BDD-AD3BA6665A88}" type="slidenum">
              <a:rPr lang="en-US" altLang="en-US">
                <a:solidFill>
                  <a:srgbClr val="7B9899"/>
                </a:solidFill>
              </a:rPr>
              <a:pPr/>
              <a:t>16</a:t>
            </a:fld>
            <a:endParaRPr lang="en-US" altLang="en-US" dirty="0">
              <a:solidFill>
                <a:srgbClr val="7B9899"/>
              </a:solidFill>
            </a:endParaRPr>
          </a:p>
        </p:txBody>
      </p:sp>
      <p:sp>
        <p:nvSpPr>
          <p:cNvPr id="27652" name="Content Placeholder 2"/>
          <p:cNvSpPr>
            <a:spLocks noGrp="1"/>
          </p:cNvSpPr>
          <p:nvPr>
            <p:ph sz="quarter" idx="1"/>
          </p:nvPr>
        </p:nvSpPr>
        <p:spPr>
          <a:xfrm>
            <a:off x="11112" y="1782008"/>
            <a:ext cx="8504238" cy="4572000"/>
          </a:xfrm>
        </p:spPr>
        <p:txBody>
          <a:bodyPr/>
          <a:lstStyle/>
          <a:p>
            <a:pPr eaLnBrk="1" hangingPunct="1">
              <a:lnSpc>
                <a:spcPct val="90000"/>
              </a:lnSpc>
              <a:buFontTx/>
              <a:buChar char="•"/>
            </a:pPr>
            <a:r>
              <a:rPr lang="en-US" altLang="en-US" sz="3600" dirty="0"/>
              <a:t>Using CFG to define the list of parameters in function call</a:t>
            </a:r>
          </a:p>
          <a:p>
            <a:pPr lvl="1" eaLnBrk="1" hangingPunct="1">
              <a:lnSpc>
                <a:spcPct val="90000"/>
              </a:lnSpc>
              <a:buFont typeface="Courier New" panose="02070309020205020404" pitchFamily="49" charset="0"/>
              <a:buChar char="o"/>
            </a:pPr>
            <a:r>
              <a:rPr lang="en-US" altLang="en-US" sz="3600" i="1" dirty="0"/>
              <a:t>call </a:t>
            </a:r>
            <a:r>
              <a:rPr lang="en-US" altLang="en-US" sz="3600" i="1" dirty="0">
                <a:sym typeface="Symbol" panose="05050102010706020507" pitchFamily="18" charset="2"/>
              </a:rPr>
              <a:t> </a:t>
            </a:r>
            <a:r>
              <a:rPr lang="en-US" altLang="en-US" sz="3600" b="1" dirty="0">
                <a:sym typeface="Symbol" panose="05050102010706020507" pitchFamily="18" charset="2"/>
              </a:rPr>
              <a:t>id</a:t>
            </a:r>
            <a:r>
              <a:rPr lang="en-US" altLang="en-US" sz="3600" i="1" dirty="0">
                <a:sym typeface="Symbol" panose="05050102010706020507" pitchFamily="18" charset="2"/>
              </a:rPr>
              <a:t> (</a:t>
            </a:r>
            <a:r>
              <a:rPr lang="en-US" altLang="en-US" sz="3600" i="1" dirty="0" err="1">
                <a:sym typeface="Symbol" panose="05050102010706020507" pitchFamily="18" charset="2"/>
              </a:rPr>
              <a:t>optparams</a:t>
            </a:r>
            <a:r>
              <a:rPr lang="en-US" altLang="en-US" sz="3600" i="1" dirty="0">
                <a:sym typeface="Symbol" panose="05050102010706020507" pitchFamily="18" charset="2"/>
              </a:rPr>
              <a:t>)</a:t>
            </a:r>
          </a:p>
          <a:p>
            <a:pPr lvl="1" eaLnBrk="1" hangingPunct="1">
              <a:lnSpc>
                <a:spcPct val="90000"/>
              </a:lnSpc>
              <a:buFont typeface="Courier New" panose="02070309020205020404" pitchFamily="49" charset="0"/>
              <a:buChar char="o"/>
            </a:pPr>
            <a:r>
              <a:rPr lang="en-US" altLang="en-US" sz="3600" i="1" dirty="0" err="1">
                <a:sym typeface="Symbol" panose="05050102010706020507" pitchFamily="18" charset="2"/>
              </a:rPr>
              <a:t>optparams</a:t>
            </a:r>
            <a:r>
              <a:rPr lang="en-US" altLang="en-US" sz="3600" i="1" dirty="0">
                <a:sym typeface="Symbol" panose="05050102010706020507" pitchFamily="18" charset="2"/>
              </a:rPr>
              <a:t>  </a:t>
            </a:r>
            <a:r>
              <a:rPr lang="en-US" altLang="en-US" sz="3600" i="1" dirty="0" err="1">
                <a:sym typeface="Symbol" panose="05050102010706020507" pitchFamily="18" charset="2"/>
              </a:rPr>
              <a:t>params</a:t>
            </a:r>
            <a:r>
              <a:rPr lang="en-US" altLang="en-US" sz="3600" i="1" dirty="0">
                <a:sym typeface="Symbol" panose="05050102010706020507" pitchFamily="18" charset="2"/>
              </a:rPr>
              <a:t> | ɛ</a:t>
            </a:r>
          </a:p>
          <a:p>
            <a:pPr lvl="1" eaLnBrk="1" hangingPunct="1">
              <a:lnSpc>
                <a:spcPct val="90000"/>
              </a:lnSpc>
              <a:buFont typeface="Courier New" panose="02070309020205020404" pitchFamily="49" charset="0"/>
              <a:buChar char="o"/>
            </a:pPr>
            <a:r>
              <a:rPr lang="en-US" altLang="en-US" sz="3600" i="1" dirty="0" err="1">
                <a:sym typeface="Symbol" panose="05050102010706020507" pitchFamily="18" charset="2"/>
              </a:rPr>
              <a:t>params</a:t>
            </a:r>
            <a:r>
              <a:rPr lang="en-US" altLang="en-US" sz="3600" i="1" dirty="0">
                <a:sym typeface="Symbol" panose="05050102010706020507" pitchFamily="18" charset="2"/>
              </a:rPr>
              <a:t> </a:t>
            </a:r>
            <a:r>
              <a:rPr lang="en-US" altLang="en-US" sz="3600" i="1" dirty="0" err="1">
                <a:sym typeface="Symbol" panose="05050102010706020507" pitchFamily="18" charset="2"/>
              </a:rPr>
              <a:t>params</a:t>
            </a:r>
            <a:r>
              <a:rPr lang="en-US" altLang="en-US" sz="3600" i="1" dirty="0">
                <a:sym typeface="Symbol" panose="05050102010706020507" pitchFamily="18" charset="2"/>
              </a:rPr>
              <a:t>, </a:t>
            </a:r>
            <a:r>
              <a:rPr lang="en-US" altLang="en-US" sz="3600" i="1" dirty="0" err="1">
                <a:sym typeface="Symbol" panose="05050102010706020507" pitchFamily="18" charset="2"/>
              </a:rPr>
              <a:t>param</a:t>
            </a:r>
            <a:r>
              <a:rPr lang="en-US" altLang="en-US" sz="3600" i="1" dirty="0">
                <a:sym typeface="Symbol" panose="05050102010706020507" pitchFamily="18" charset="2"/>
              </a:rPr>
              <a:t>| </a:t>
            </a:r>
            <a:r>
              <a:rPr lang="en-US" altLang="en-US" sz="3600" i="1" dirty="0" err="1">
                <a:sym typeface="Symbol" panose="05050102010706020507" pitchFamily="18" charset="2"/>
              </a:rPr>
              <a:t>param</a:t>
            </a:r>
            <a:endParaRPr lang="en-US" altLang="en-US" sz="3600" i="1" dirty="0">
              <a:sym typeface="Symbol" panose="05050102010706020507" pitchFamily="18" charset="2"/>
            </a:endParaRPr>
          </a:p>
          <a:p>
            <a:pPr eaLnBrk="1" hangingPunct="1"/>
            <a:endParaRPr lang="en-US" altLang="en-US" dirty="0"/>
          </a:p>
        </p:txBody>
      </p:sp>
    </p:spTree>
    <p:extLst>
      <p:ext uri="{BB962C8B-B14F-4D97-AF65-F5344CB8AC3E}">
        <p14:creationId xmlns:p14="http://schemas.microsoft.com/office/powerpoint/2010/main" val="305692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364331"/>
            <a:ext cx="7886700" cy="1325563"/>
          </a:xfrm>
        </p:spPr>
        <p:txBody>
          <a:bodyPr>
            <a:normAutofit/>
          </a:bodyPr>
          <a:lstStyle/>
          <a:p>
            <a:pPr eaLnBrk="1" fontAlgn="auto" hangingPunct="1">
              <a:spcAft>
                <a:spcPts val="0"/>
              </a:spcAft>
              <a:defRPr/>
            </a:pPr>
            <a:r>
              <a:rPr lang="en-US" dirty="0"/>
              <a:t>Parsing</a:t>
            </a:r>
          </a:p>
        </p:txBody>
      </p:sp>
      <p:sp>
        <p:nvSpPr>
          <p:cNvPr id="6" name="Slide Number Placeholder 5"/>
          <p:cNvSpPr>
            <a:spLocks noGrp="1"/>
          </p:cNvSpPr>
          <p:nvPr>
            <p:ph type="sldNum" sz="quarter" idx="4294967295"/>
          </p:nvPr>
        </p:nvSpPr>
        <p:spPr>
          <a:xfrm>
            <a:off x="4297680" y="6354008"/>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118048F-A979-4627-83B4-24B102D71BF9}" type="slidenum">
              <a:rPr lang="en-US" altLang="en-US">
                <a:solidFill>
                  <a:srgbClr val="7B9899"/>
                </a:solidFill>
              </a:rPr>
              <a:pPr/>
              <a:t>17</a:t>
            </a:fld>
            <a:endParaRPr lang="en-US" altLang="en-US" dirty="0">
              <a:solidFill>
                <a:srgbClr val="7B9899"/>
              </a:solidFill>
            </a:endParaRPr>
          </a:p>
        </p:txBody>
      </p:sp>
      <p:sp>
        <p:nvSpPr>
          <p:cNvPr id="28676" name="Rectangle 3"/>
          <p:cNvSpPr>
            <a:spLocks noGrp="1" noChangeArrowheads="1"/>
          </p:cNvSpPr>
          <p:nvPr>
            <p:ph sz="quarter" idx="1"/>
          </p:nvPr>
        </p:nvSpPr>
        <p:spPr>
          <a:xfrm>
            <a:off x="0" y="1782008"/>
            <a:ext cx="9052560" cy="4572000"/>
          </a:xfrm>
        </p:spPr>
        <p:txBody>
          <a:bodyPr>
            <a:normAutofit/>
          </a:bodyPr>
          <a:lstStyle/>
          <a:p>
            <a:pPr eaLnBrk="1" hangingPunct="1">
              <a:buFontTx/>
              <a:buChar char="•"/>
            </a:pPr>
            <a:r>
              <a:rPr lang="en-US" altLang="en-US" sz="3600" dirty="0"/>
              <a:t>Parsing?</a:t>
            </a:r>
          </a:p>
          <a:p>
            <a:pPr lvl="1" eaLnBrk="1" hangingPunct="1">
              <a:buFontTx/>
              <a:buChar char="•"/>
            </a:pPr>
            <a:r>
              <a:rPr lang="en-US" altLang="en-US" sz="3600" dirty="0">
                <a:solidFill>
                  <a:srgbClr val="C00000"/>
                </a:solidFill>
              </a:rPr>
              <a:t>It is a process of taking a string of terminals as input and try to derive it from the </a:t>
            </a:r>
            <a:r>
              <a:rPr lang="en-US" altLang="en-US" sz="3600" b="1" dirty="0">
                <a:solidFill>
                  <a:srgbClr val="C00000"/>
                </a:solidFill>
              </a:rPr>
              <a:t>start symb</a:t>
            </a:r>
            <a:r>
              <a:rPr lang="en-US" altLang="en-US" sz="3600" dirty="0">
                <a:solidFill>
                  <a:srgbClr val="C00000"/>
                </a:solidFill>
              </a:rPr>
              <a:t>ol of the grammar </a:t>
            </a:r>
          </a:p>
          <a:p>
            <a:pPr lvl="1" eaLnBrk="1" hangingPunct="1">
              <a:buFontTx/>
              <a:buChar char="•"/>
            </a:pPr>
            <a:r>
              <a:rPr lang="en-US" altLang="en-US" sz="3600" dirty="0">
                <a:solidFill>
                  <a:srgbClr val="C00000"/>
                </a:solidFill>
              </a:rPr>
              <a:t>report  syntax error if it cannot be driven from start symbol</a:t>
            </a:r>
          </a:p>
          <a:p>
            <a:pPr lvl="2" eaLnBrk="1" hangingPunct="1">
              <a:buFontTx/>
              <a:buChar char="•"/>
            </a:pPr>
            <a:endParaRPr lang="en-US" altLang="en-US" dirty="0"/>
          </a:p>
          <a:p>
            <a:pPr lvl="1" eaLnBrk="1" hangingPunct="1">
              <a:buFontTx/>
              <a:buChar char="•"/>
            </a:pPr>
            <a:endParaRPr lang="en-US" altLang="en-US" dirty="0"/>
          </a:p>
        </p:txBody>
      </p:sp>
    </p:spTree>
    <p:extLst>
      <p:ext uri="{BB962C8B-B14F-4D97-AF65-F5344CB8AC3E}">
        <p14:creationId xmlns:p14="http://schemas.microsoft.com/office/powerpoint/2010/main" val="181231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9101-A09A-2F4D-905A-00AFBA6C7AEA}"/>
              </a:ext>
            </a:extLst>
          </p:cNvPr>
          <p:cNvSpPr>
            <a:spLocks noGrp="1"/>
          </p:cNvSpPr>
          <p:nvPr>
            <p:ph type="title"/>
          </p:nvPr>
        </p:nvSpPr>
        <p:spPr/>
        <p:txBody>
          <a:bodyPr/>
          <a:lstStyle/>
          <a:p>
            <a:r>
              <a:rPr lang="en-US" dirty="0"/>
              <a:t>Parse Tree</a:t>
            </a:r>
          </a:p>
        </p:txBody>
      </p:sp>
      <p:sp>
        <p:nvSpPr>
          <p:cNvPr id="3" name="Content Placeholder 2">
            <a:extLst>
              <a:ext uri="{FF2B5EF4-FFF2-40B4-BE49-F238E27FC236}">
                <a16:creationId xmlns:a16="http://schemas.microsoft.com/office/drawing/2014/main" id="{EBC88911-20B3-3D4A-8EB9-195F867DFEB8}"/>
              </a:ext>
            </a:extLst>
          </p:cNvPr>
          <p:cNvSpPr>
            <a:spLocks noGrp="1"/>
          </p:cNvSpPr>
          <p:nvPr>
            <p:ph idx="1"/>
          </p:nvPr>
        </p:nvSpPr>
        <p:spPr>
          <a:xfrm>
            <a:off x="341780" y="1938524"/>
            <a:ext cx="8623544" cy="4222657"/>
          </a:xfrm>
        </p:spPr>
        <p:txBody>
          <a:bodyPr>
            <a:normAutofit/>
          </a:bodyPr>
          <a:lstStyle/>
          <a:p>
            <a:pPr>
              <a:buFontTx/>
              <a:buChar char="•"/>
            </a:pPr>
            <a:r>
              <a:rPr lang="en-US" altLang="en-US" sz="3500" dirty="0"/>
              <a:t>Parse Tree (PT)?</a:t>
            </a:r>
          </a:p>
          <a:p>
            <a:pPr lvl="1">
              <a:buFontTx/>
              <a:buChar char="•"/>
            </a:pPr>
            <a:r>
              <a:rPr lang="en-US" altLang="en-US" sz="3500" dirty="0">
                <a:solidFill>
                  <a:srgbClr val="C00000"/>
                </a:solidFill>
              </a:rPr>
              <a:t>shows </a:t>
            </a:r>
            <a:r>
              <a:rPr lang="en-US" altLang="en-US" sz="3500" b="1" dirty="0">
                <a:solidFill>
                  <a:srgbClr val="C00000"/>
                </a:solidFill>
              </a:rPr>
              <a:t>graphically</a:t>
            </a:r>
            <a:r>
              <a:rPr lang="en-US" altLang="en-US" sz="3500" dirty="0">
                <a:solidFill>
                  <a:srgbClr val="C00000"/>
                </a:solidFill>
              </a:rPr>
              <a:t> how the start symbol of a grammar derives a string in the language</a:t>
            </a:r>
          </a:p>
          <a:p>
            <a:pPr>
              <a:buFontTx/>
              <a:buChar char="•"/>
            </a:pPr>
            <a:r>
              <a:rPr lang="en-US" altLang="en-US" sz="3500" dirty="0"/>
              <a:t>Formally, given CGF, a PT is a tree consists of</a:t>
            </a:r>
          </a:p>
          <a:p>
            <a:pPr lvl="1">
              <a:buFontTx/>
              <a:buChar char="•"/>
            </a:pPr>
            <a:r>
              <a:rPr lang="en-US" altLang="en-US" sz="3500" dirty="0">
                <a:solidFill>
                  <a:srgbClr val="C00000"/>
                </a:solidFill>
              </a:rPr>
              <a:t>the root (start symbol)</a:t>
            </a:r>
          </a:p>
          <a:p>
            <a:pPr lvl="1">
              <a:buFontTx/>
              <a:buChar char="•"/>
            </a:pPr>
            <a:r>
              <a:rPr lang="en-US" altLang="en-US" sz="3500" dirty="0">
                <a:solidFill>
                  <a:srgbClr val="C00000"/>
                </a:solidFill>
              </a:rPr>
              <a:t>Interior nodes (non-terminal)</a:t>
            </a:r>
          </a:p>
          <a:p>
            <a:pPr lvl="1">
              <a:buFontTx/>
              <a:buChar char="•"/>
            </a:pPr>
            <a:r>
              <a:rPr lang="en-US" altLang="en-US" sz="3500" dirty="0">
                <a:solidFill>
                  <a:srgbClr val="C00000"/>
                </a:solidFill>
              </a:rPr>
              <a:t>leaf nodes (terminals or </a:t>
            </a:r>
            <a:r>
              <a:rPr lang="en-US" altLang="en-US" sz="3500" dirty="0" err="1">
                <a:solidFill>
                  <a:srgbClr val="C00000"/>
                </a:solidFill>
              </a:rPr>
              <a:t>ɛ</a:t>
            </a:r>
            <a:r>
              <a:rPr lang="en-US" altLang="en-US" sz="3500" dirty="0">
                <a:solidFill>
                  <a:srgbClr val="C00000"/>
                </a:solidFill>
              </a:rPr>
              <a:t>)</a:t>
            </a:r>
          </a:p>
          <a:p>
            <a:endParaRPr lang="en-US" dirty="0"/>
          </a:p>
        </p:txBody>
      </p:sp>
    </p:spTree>
    <p:extLst>
      <p:ext uri="{BB962C8B-B14F-4D97-AF65-F5344CB8AC3E}">
        <p14:creationId xmlns:p14="http://schemas.microsoft.com/office/powerpoint/2010/main" val="269644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5410200" y="451279"/>
            <a:ext cx="3352800" cy="799671"/>
          </a:xfrm>
          <a:solidFill>
            <a:srgbClr val="009A44"/>
          </a:solidFill>
        </p:spPr>
        <p:txBody>
          <a:bodyPr>
            <a:normAutofit fontScale="90000"/>
          </a:bodyPr>
          <a:lstStyle/>
          <a:p>
            <a:pPr eaLnBrk="1" fontAlgn="auto" hangingPunct="1">
              <a:spcAft>
                <a:spcPts val="0"/>
              </a:spcAft>
              <a:defRPr/>
            </a:pPr>
            <a:r>
              <a:rPr lang="en-US" sz="3200" dirty="0">
                <a:solidFill>
                  <a:schemeClr val="bg1"/>
                </a:solidFill>
              </a:rPr>
              <a:t>Example of PT for input 9-5+2</a:t>
            </a:r>
          </a:p>
        </p:txBody>
      </p:sp>
      <p:sp>
        <p:nvSpPr>
          <p:cNvPr id="2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A943442-3F88-43C8-93F2-F1F84BB8E1B4}" type="slidenum">
              <a:rPr lang="en-US" altLang="en-US">
                <a:solidFill>
                  <a:srgbClr val="7B9899"/>
                </a:solidFill>
              </a:rPr>
              <a:pPr/>
              <a:t>19</a:t>
            </a:fld>
            <a:endParaRPr lang="en-US" altLang="en-US">
              <a:solidFill>
                <a:srgbClr val="7B9899"/>
              </a:solidFill>
            </a:endParaRPr>
          </a:p>
        </p:txBody>
      </p:sp>
      <p:sp>
        <p:nvSpPr>
          <p:cNvPr id="29700" name="Text Box 3"/>
          <p:cNvSpPr txBox="1">
            <a:spLocks noChangeArrowheads="1"/>
          </p:cNvSpPr>
          <p:nvPr/>
        </p:nvSpPr>
        <p:spPr bwMode="auto">
          <a:xfrm>
            <a:off x="3505200" y="236220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list</a:t>
            </a:r>
          </a:p>
        </p:txBody>
      </p:sp>
      <p:sp>
        <p:nvSpPr>
          <p:cNvPr id="29701" name="Line 4"/>
          <p:cNvSpPr>
            <a:spLocks noChangeShapeType="1"/>
          </p:cNvSpPr>
          <p:nvPr/>
        </p:nvSpPr>
        <p:spPr bwMode="auto">
          <a:xfrm flipH="1">
            <a:off x="2895600" y="2667000"/>
            <a:ext cx="1676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02" name="Line 5"/>
          <p:cNvSpPr>
            <a:spLocks noChangeShapeType="1"/>
          </p:cNvSpPr>
          <p:nvPr/>
        </p:nvSpPr>
        <p:spPr bwMode="auto">
          <a:xfrm>
            <a:off x="4724400" y="2667000"/>
            <a:ext cx="0" cy="3200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03" name="Line 6"/>
          <p:cNvSpPr>
            <a:spLocks noChangeShapeType="1"/>
          </p:cNvSpPr>
          <p:nvPr/>
        </p:nvSpPr>
        <p:spPr bwMode="auto">
          <a:xfrm>
            <a:off x="4876800" y="2667000"/>
            <a:ext cx="1752600" cy="1143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04" name="Line 7"/>
          <p:cNvSpPr>
            <a:spLocks noChangeShapeType="1"/>
          </p:cNvSpPr>
          <p:nvPr/>
        </p:nvSpPr>
        <p:spPr bwMode="auto">
          <a:xfrm>
            <a:off x="2819400" y="3810000"/>
            <a:ext cx="533400" cy="990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05" name="Line 8"/>
          <p:cNvSpPr>
            <a:spLocks noChangeShapeType="1"/>
          </p:cNvSpPr>
          <p:nvPr/>
        </p:nvSpPr>
        <p:spPr bwMode="auto">
          <a:xfrm flipH="1">
            <a:off x="3352800" y="5105400"/>
            <a:ext cx="46038"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06" name="Line 9"/>
          <p:cNvSpPr>
            <a:spLocks noChangeShapeType="1"/>
          </p:cNvSpPr>
          <p:nvPr/>
        </p:nvSpPr>
        <p:spPr bwMode="auto">
          <a:xfrm flipH="1">
            <a:off x="2529681" y="3873879"/>
            <a:ext cx="152400" cy="1981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07" name="Line 10"/>
          <p:cNvSpPr>
            <a:spLocks noChangeShapeType="1"/>
          </p:cNvSpPr>
          <p:nvPr/>
        </p:nvSpPr>
        <p:spPr bwMode="auto">
          <a:xfrm flipH="1">
            <a:off x="1219200" y="3810000"/>
            <a:ext cx="137160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08" name="Line 11"/>
          <p:cNvSpPr>
            <a:spLocks noChangeShapeType="1"/>
          </p:cNvSpPr>
          <p:nvPr/>
        </p:nvSpPr>
        <p:spPr bwMode="auto">
          <a:xfrm>
            <a:off x="1219200" y="4724400"/>
            <a:ext cx="0" cy="381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09" name="Line 12"/>
          <p:cNvSpPr>
            <a:spLocks noChangeShapeType="1"/>
          </p:cNvSpPr>
          <p:nvPr/>
        </p:nvSpPr>
        <p:spPr bwMode="auto">
          <a:xfrm>
            <a:off x="1219200" y="5410200"/>
            <a:ext cx="0" cy="381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10" name="Text Box 13"/>
          <p:cNvSpPr txBox="1">
            <a:spLocks noChangeArrowheads="1"/>
          </p:cNvSpPr>
          <p:nvPr/>
        </p:nvSpPr>
        <p:spPr bwMode="auto">
          <a:xfrm>
            <a:off x="5410200" y="373380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digit</a:t>
            </a:r>
          </a:p>
        </p:txBody>
      </p:sp>
      <p:sp>
        <p:nvSpPr>
          <p:cNvPr id="29711" name="Line 14"/>
          <p:cNvSpPr>
            <a:spLocks noChangeShapeType="1"/>
          </p:cNvSpPr>
          <p:nvPr/>
        </p:nvSpPr>
        <p:spPr bwMode="auto">
          <a:xfrm>
            <a:off x="6751638" y="4038600"/>
            <a:ext cx="46037" cy="1752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9712" name="Text Box 15"/>
          <p:cNvSpPr txBox="1">
            <a:spLocks noChangeArrowheads="1"/>
          </p:cNvSpPr>
          <p:nvPr/>
        </p:nvSpPr>
        <p:spPr bwMode="auto">
          <a:xfrm>
            <a:off x="1548183" y="3457885"/>
            <a:ext cx="22655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Times New Roman" panose="02020603050405020304" pitchFamily="18" charset="0"/>
              </a:rPr>
              <a:t>list</a:t>
            </a:r>
          </a:p>
        </p:txBody>
      </p:sp>
      <p:sp>
        <p:nvSpPr>
          <p:cNvPr id="29713" name="Text Box 16"/>
          <p:cNvSpPr txBox="1">
            <a:spLocks noChangeArrowheads="1"/>
          </p:cNvSpPr>
          <p:nvPr/>
        </p:nvSpPr>
        <p:spPr bwMode="auto">
          <a:xfrm>
            <a:off x="2743200" y="48006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Times New Roman" panose="02020603050405020304" pitchFamily="18" charset="0"/>
              </a:rPr>
              <a:t>digit</a:t>
            </a:r>
          </a:p>
        </p:txBody>
      </p:sp>
      <p:sp>
        <p:nvSpPr>
          <p:cNvPr id="29714" name="Text Box 17"/>
          <p:cNvSpPr txBox="1">
            <a:spLocks noChangeArrowheads="1"/>
          </p:cNvSpPr>
          <p:nvPr/>
        </p:nvSpPr>
        <p:spPr bwMode="auto">
          <a:xfrm>
            <a:off x="640264" y="4340018"/>
            <a:ext cx="1371601"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list</a:t>
            </a:r>
          </a:p>
        </p:txBody>
      </p:sp>
      <p:sp>
        <p:nvSpPr>
          <p:cNvPr id="29715" name="Text Box 18"/>
          <p:cNvSpPr txBox="1">
            <a:spLocks noChangeArrowheads="1"/>
          </p:cNvSpPr>
          <p:nvPr/>
        </p:nvSpPr>
        <p:spPr bwMode="auto">
          <a:xfrm>
            <a:off x="448277" y="5051425"/>
            <a:ext cx="1706774"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Times New Roman" panose="02020603050405020304" pitchFamily="18" charset="0"/>
              </a:rPr>
              <a:t>digit </a:t>
            </a:r>
          </a:p>
        </p:txBody>
      </p:sp>
      <p:sp>
        <p:nvSpPr>
          <p:cNvPr id="29716" name="Text Box 19"/>
          <p:cNvSpPr txBox="1">
            <a:spLocks noChangeArrowheads="1"/>
          </p:cNvSpPr>
          <p:nvPr/>
        </p:nvSpPr>
        <p:spPr bwMode="auto">
          <a:xfrm>
            <a:off x="5562600" y="5715000"/>
            <a:ext cx="2362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solidFill>
                  <a:srgbClr val="FF0000"/>
                </a:solidFill>
                <a:latin typeface="Times New Roman" panose="02020603050405020304" pitchFamily="18" charset="0"/>
              </a:rPr>
              <a:t>   2</a:t>
            </a:r>
          </a:p>
        </p:txBody>
      </p:sp>
      <p:sp>
        <p:nvSpPr>
          <p:cNvPr id="29717" name="Text Box 20"/>
          <p:cNvSpPr txBox="1">
            <a:spLocks noChangeArrowheads="1"/>
          </p:cNvSpPr>
          <p:nvPr/>
        </p:nvSpPr>
        <p:spPr bwMode="auto">
          <a:xfrm>
            <a:off x="3429000" y="579120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solidFill>
                  <a:srgbClr val="FF0000"/>
                </a:solidFill>
                <a:latin typeface="Times New Roman" panose="02020603050405020304" pitchFamily="18" charset="0"/>
              </a:rPr>
              <a:t>+</a:t>
            </a:r>
          </a:p>
        </p:txBody>
      </p:sp>
      <p:sp>
        <p:nvSpPr>
          <p:cNvPr id="29718" name="Text Box 21"/>
          <p:cNvSpPr txBox="1">
            <a:spLocks noChangeArrowheads="1"/>
          </p:cNvSpPr>
          <p:nvPr/>
        </p:nvSpPr>
        <p:spPr bwMode="auto">
          <a:xfrm>
            <a:off x="2362200" y="571500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solidFill>
                  <a:srgbClr val="FF0000"/>
                </a:solidFill>
                <a:latin typeface="Times New Roman" panose="02020603050405020304" pitchFamily="18" charset="0"/>
              </a:rPr>
              <a:t>5</a:t>
            </a:r>
          </a:p>
        </p:txBody>
      </p:sp>
      <p:sp>
        <p:nvSpPr>
          <p:cNvPr id="29719" name="Text Box 22"/>
          <p:cNvSpPr txBox="1">
            <a:spLocks noChangeArrowheads="1"/>
          </p:cNvSpPr>
          <p:nvPr/>
        </p:nvSpPr>
        <p:spPr bwMode="auto">
          <a:xfrm>
            <a:off x="1828800" y="57912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solidFill>
                  <a:srgbClr val="FF0000"/>
                </a:solidFill>
                <a:latin typeface="Times New Roman" panose="02020603050405020304" pitchFamily="18" charset="0"/>
              </a:rPr>
              <a:t>-</a:t>
            </a:r>
          </a:p>
        </p:txBody>
      </p:sp>
      <p:sp>
        <p:nvSpPr>
          <p:cNvPr id="29720" name="Text Box 23"/>
          <p:cNvSpPr txBox="1">
            <a:spLocks noChangeArrowheads="1"/>
          </p:cNvSpPr>
          <p:nvPr/>
        </p:nvSpPr>
        <p:spPr bwMode="auto">
          <a:xfrm>
            <a:off x="884026" y="5791200"/>
            <a:ext cx="7159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solidFill>
                  <a:srgbClr val="FF0000"/>
                </a:solidFill>
                <a:latin typeface="Times New Roman" panose="02020603050405020304" pitchFamily="18" charset="0"/>
              </a:rPr>
              <a:t>9</a:t>
            </a:r>
          </a:p>
        </p:txBody>
      </p:sp>
      <p:sp>
        <p:nvSpPr>
          <p:cNvPr id="2" name="Rectangle 1"/>
          <p:cNvSpPr/>
          <p:nvPr/>
        </p:nvSpPr>
        <p:spPr>
          <a:xfrm>
            <a:off x="53181" y="-365"/>
            <a:ext cx="5105400" cy="21498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indent="-274320">
              <a:lnSpc>
                <a:spcPct val="90000"/>
              </a:lnSpc>
              <a:buFontTx/>
              <a:buChar char="•"/>
              <a:defRPr/>
            </a:pPr>
            <a:r>
              <a:rPr lang="en-US" sz="2800" dirty="0">
                <a:solidFill>
                  <a:srgbClr val="FFFF00"/>
                </a:solidFill>
              </a:rPr>
              <a:t>CFG for lists</a:t>
            </a:r>
          </a:p>
          <a:p>
            <a:pPr marL="914400" lvl="1" indent="-457200">
              <a:lnSpc>
                <a:spcPct val="90000"/>
              </a:lnSpc>
              <a:buFont typeface="+mj-lt"/>
              <a:buAutoNum type="arabicPeriod"/>
              <a:defRPr/>
            </a:pPr>
            <a:r>
              <a:rPr lang="en-US" sz="2400" dirty="0">
                <a:solidFill>
                  <a:srgbClr val="FFFF00"/>
                </a:solidFill>
              </a:rPr>
              <a:t>list </a:t>
            </a:r>
            <a:r>
              <a:rPr lang="en-US" sz="2400" dirty="0">
                <a:solidFill>
                  <a:srgbClr val="FFFF00"/>
                </a:solidFill>
                <a:sym typeface="Symbol" pitchFamily="18" charset="2"/>
              </a:rPr>
              <a:t>list + digit</a:t>
            </a:r>
          </a:p>
          <a:p>
            <a:pPr marL="914400" lvl="1" indent="-457200">
              <a:lnSpc>
                <a:spcPct val="90000"/>
              </a:lnSpc>
              <a:buFont typeface="+mj-lt"/>
              <a:buAutoNum type="arabicPeriod"/>
              <a:defRPr/>
            </a:pPr>
            <a:r>
              <a:rPr lang="en-US" sz="2400" dirty="0">
                <a:solidFill>
                  <a:srgbClr val="FFFF00"/>
                </a:solidFill>
                <a:sym typeface="Symbol" pitchFamily="18" charset="2"/>
              </a:rPr>
              <a:t>list list – digit</a:t>
            </a:r>
          </a:p>
          <a:p>
            <a:pPr marL="914400" lvl="1" indent="-457200">
              <a:lnSpc>
                <a:spcPct val="90000"/>
              </a:lnSpc>
              <a:buFont typeface="+mj-lt"/>
              <a:buAutoNum type="arabicPeriod"/>
              <a:defRPr/>
            </a:pPr>
            <a:r>
              <a:rPr lang="en-US" sz="2400" dirty="0">
                <a:solidFill>
                  <a:srgbClr val="FFFF00"/>
                </a:solidFill>
                <a:sym typeface="Symbol" pitchFamily="18" charset="2"/>
              </a:rPr>
              <a:t>list digit</a:t>
            </a:r>
          </a:p>
          <a:p>
            <a:pPr marL="914400" lvl="1" indent="-457200">
              <a:lnSpc>
                <a:spcPct val="90000"/>
              </a:lnSpc>
              <a:buFont typeface="+mj-lt"/>
              <a:buAutoNum type="arabicPeriod"/>
              <a:defRPr/>
            </a:pPr>
            <a:r>
              <a:rPr lang="en-US" sz="2400" dirty="0">
                <a:solidFill>
                  <a:srgbClr val="FFFF00"/>
                </a:solidFill>
                <a:sym typeface="Symbol" pitchFamily="18" charset="2"/>
              </a:rPr>
              <a:t>digit 0|1|2|3|4|5|6|7|8|9</a:t>
            </a:r>
          </a:p>
          <a:p>
            <a:pPr marL="548640" lvl="1" indent="-274320">
              <a:lnSpc>
                <a:spcPct val="90000"/>
              </a:lnSpc>
              <a:buFontTx/>
              <a:buChar char="•"/>
              <a:defRPr/>
            </a:pPr>
            <a:r>
              <a:rPr lang="en-US" sz="2400" dirty="0">
                <a:solidFill>
                  <a:srgbClr val="FFFF00"/>
                </a:solidFill>
                <a:sym typeface="Symbol" pitchFamily="18" charset="2"/>
              </a:rPr>
              <a:t>Terminals = {</a:t>
            </a:r>
            <a:r>
              <a:rPr lang="en-US" sz="2000" dirty="0">
                <a:solidFill>
                  <a:srgbClr val="FFFF00"/>
                </a:solidFill>
                <a:sym typeface="Symbol" pitchFamily="18" charset="2"/>
              </a:rPr>
              <a:t> +, -, 0, 1,2,3,4,5,6,7,8,9}</a:t>
            </a:r>
          </a:p>
        </p:txBody>
      </p:sp>
      <p:sp>
        <p:nvSpPr>
          <p:cNvPr id="3" name="TextBox 2">
            <a:extLst>
              <a:ext uri="{FF2B5EF4-FFF2-40B4-BE49-F238E27FC236}">
                <a16:creationId xmlns:a16="http://schemas.microsoft.com/office/drawing/2014/main" id="{06FBCA1B-7FD0-1945-9720-5CB5F4C019A1}"/>
              </a:ext>
            </a:extLst>
          </p:cNvPr>
          <p:cNvSpPr txBox="1"/>
          <p:nvPr/>
        </p:nvSpPr>
        <p:spPr>
          <a:xfrm>
            <a:off x="557561" y="101476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064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7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7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70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7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70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7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7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7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7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7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7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7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7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7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7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7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7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7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7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P spid="26" grpId="0"/>
      <p:bldP spid="29700" grpId="0"/>
      <p:bldP spid="29701" grpId="0" animBg="1"/>
      <p:bldP spid="29702" grpId="0" animBg="1"/>
      <p:bldP spid="29703" grpId="0" animBg="1"/>
      <p:bldP spid="29704" grpId="0" animBg="1"/>
      <p:bldP spid="29705" grpId="0" animBg="1"/>
      <p:bldP spid="29706" grpId="0" animBg="1"/>
      <p:bldP spid="29707" grpId="0" animBg="1"/>
      <p:bldP spid="29708" grpId="0" animBg="1"/>
      <p:bldP spid="29709" grpId="0" animBg="1"/>
      <p:bldP spid="29710" grpId="0"/>
      <p:bldP spid="29711" grpId="0" animBg="1"/>
      <p:bldP spid="29712" grpId="0"/>
      <p:bldP spid="29713" grpId="0"/>
      <p:bldP spid="29714" grpId="0"/>
      <p:bldP spid="29715" grpId="0"/>
      <p:bldP spid="29716" grpId="0"/>
      <p:bldP spid="29717" grpId="0"/>
      <p:bldP spid="29718" grpId="0"/>
      <p:bldP spid="29719" grpId="0"/>
      <p:bldP spid="29720"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365126"/>
            <a:ext cx="8515350" cy="1325563"/>
          </a:xfrm>
        </p:spPr>
        <p:txBody>
          <a:bodyPr>
            <a:normAutofit/>
          </a:bodyPr>
          <a:lstStyle/>
          <a:p>
            <a:pPr eaLnBrk="1" fontAlgn="auto" hangingPunct="1">
              <a:spcAft>
                <a:spcPts val="0"/>
              </a:spcAft>
              <a:defRPr/>
            </a:pPr>
            <a:r>
              <a:rPr lang="en-US" dirty="0"/>
              <a:t>Objectives</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B8000D-8DFA-4802-9EB1-76CE154D7494}" type="slidenum">
              <a:rPr lang="en-US" altLang="en-US">
                <a:solidFill>
                  <a:srgbClr val="7B9899"/>
                </a:solidFill>
              </a:rPr>
              <a:pPr/>
              <a:t>2</a:t>
            </a:fld>
            <a:endParaRPr lang="en-US" altLang="en-US">
              <a:solidFill>
                <a:srgbClr val="7B9899"/>
              </a:solidFill>
            </a:endParaRPr>
          </a:p>
        </p:txBody>
      </p:sp>
      <p:sp>
        <p:nvSpPr>
          <p:cNvPr id="14340" name="Rectangle 1027"/>
          <p:cNvSpPr>
            <a:spLocks noGrp="1" noChangeArrowheads="1"/>
          </p:cNvSpPr>
          <p:nvPr>
            <p:ph sz="quarter" idx="1"/>
          </p:nvPr>
        </p:nvSpPr>
        <p:spPr>
          <a:xfrm>
            <a:off x="301625" y="2042983"/>
            <a:ext cx="8504238" cy="4056191"/>
          </a:xfrm>
        </p:spPr>
        <p:txBody>
          <a:bodyPr>
            <a:noAutofit/>
          </a:bodyPr>
          <a:lstStyle/>
          <a:p>
            <a:pPr eaLnBrk="1" hangingPunct="1"/>
            <a:r>
              <a:rPr lang="en-US" altLang="en-US" sz="3200" dirty="0"/>
              <a:t>Overview of front-end compiling technique</a:t>
            </a:r>
          </a:p>
          <a:p>
            <a:pPr lvl="1" eaLnBrk="1" hangingPunct="1"/>
            <a:r>
              <a:rPr lang="en-US" altLang="en-US" sz="3200" dirty="0">
                <a:solidFill>
                  <a:srgbClr val="C00000"/>
                </a:solidFill>
              </a:rPr>
              <a:t>Context-free grammar</a:t>
            </a:r>
          </a:p>
          <a:p>
            <a:pPr lvl="1" eaLnBrk="1" hangingPunct="1"/>
            <a:r>
              <a:rPr lang="en-US" altLang="en-US" sz="3200" dirty="0">
                <a:solidFill>
                  <a:srgbClr val="C00000"/>
                </a:solidFill>
              </a:rPr>
              <a:t>Parse Trees</a:t>
            </a:r>
          </a:p>
          <a:p>
            <a:pPr lvl="1" eaLnBrk="1" hangingPunct="1"/>
            <a:r>
              <a:rPr lang="en-US" altLang="en-US" sz="3200" dirty="0">
                <a:solidFill>
                  <a:srgbClr val="C00000"/>
                </a:solidFill>
              </a:rPr>
              <a:t>Intermediate code generation</a:t>
            </a:r>
          </a:p>
          <a:p>
            <a:pPr eaLnBrk="1" hangingPunct="1"/>
            <a:r>
              <a:rPr lang="en-US" altLang="en-US" sz="3200" dirty="0"/>
              <a:t>Syntax-Directed Translation (SDT)</a:t>
            </a:r>
          </a:p>
          <a:p>
            <a:pPr lvl="1" eaLnBrk="1" hangingPunct="1"/>
            <a:r>
              <a:rPr lang="en-US" altLang="en-US" sz="3200" dirty="0">
                <a:solidFill>
                  <a:srgbClr val="C00000"/>
                </a:solidFill>
              </a:rPr>
              <a:t>A simple grammar-oriented translating  technique</a:t>
            </a:r>
          </a:p>
          <a:p>
            <a:pPr lvl="1" eaLnBrk="1" hangingPunct="1"/>
            <a:r>
              <a:rPr lang="en-US" altLang="en-US" sz="3200" dirty="0">
                <a:solidFill>
                  <a:srgbClr val="C00000"/>
                </a:solidFill>
              </a:rPr>
              <a:t>SDT is used to translate infix arithmetic expression into postfix expression</a:t>
            </a:r>
          </a:p>
        </p:txBody>
      </p:sp>
    </p:spTree>
    <p:extLst>
      <p:ext uri="{BB962C8B-B14F-4D97-AF65-F5344CB8AC3E}">
        <p14:creationId xmlns:p14="http://schemas.microsoft.com/office/powerpoint/2010/main" val="25387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4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49876" y="1"/>
            <a:ext cx="9094124" cy="1508124"/>
          </a:xfrm>
          <a:solidFill>
            <a:srgbClr val="009A44"/>
          </a:solidFill>
        </p:spPr>
        <p:txBody>
          <a:bodyPr>
            <a:normAutofit/>
          </a:bodyPr>
          <a:lstStyle/>
          <a:p>
            <a:pPr eaLnBrk="1" fontAlgn="auto" hangingPunct="1">
              <a:spcAft>
                <a:spcPts val="0"/>
              </a:spcAft>
              <a:defRPr/>
            </a:pPr>
            <a:r>
              <a:rPr lang="en-US" b="1" dirty="0">
                <a:solidFill>
                  <a:schemeClr val="bg1"/>
                </a:solidFill>
              </a:rPr>
              <a:t>Ambiguous grammar?</a:t>
            </a:r>
          </a:p>
        </p:txBody>
      </p:sp>
      <p:sp>
        <p:nvSpPr>
          <p:cNvPr id="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1DD9A6-2698-4D96-A780-2BCF3668B98C}" type="slidenum">
              <a:rPr lang="en-US" altLang="en-US">
                <a:solidFill>
                  <a:srgbClr val="7B9899"/>
                </a:solidFill>
              </a:rPr>
              <a:pPr/>
              <a:t>20</a:t>
            </a:fld>
            <a:endParaRPr lang="en-US" altLang="en-US">
              <a:solidFill>
                <a:srgbClr val="7B9899"/>
              </a:solidFill>
            </a:endParaRPr>
          </a:p>
        </p:txBody>
      </p:sp>
      <p:sp>
        <p:nvSpPr>
          <p:cNvPr id="30724" name="Rectangle 3"/>
          <p:cNvSpPr>
            <a:spLocks noGrp="1" noChangeArrowheads="1"/>
          </p:cNvSpPr>
          <p:nvPr>
            <p:ph type="body" idx="4294967295"/>
          </p:nvPr>
        </p:nvSpPr>
        <p:spPr>
          <a:xfrm>
            <a:off x="0" y="1752600"/>
            <a:ext cx="8920976" cy="4114800"/>
          </a:xfrm>
        </p:spPr>
        <p:txBody>
          <a:bodyPr>
            <a:normAutofit lnSpcReduction="10000"/>
          </a:bodyPr>
          <a:lstStyle/>
          <a:p>
            <a:pPr eaLnBrk="1" hangingPunct="1"/>
            <a:r>
              <a:rPr lang="en-US" altLang="en-US" sz="3600" dirty="0"/>
              <a:t>Grammar should be precise or it may have multiple interpretation</a:t>
            </a:r>
          </a:p>
          <a:p>
            <a:pPr eaLnBrk="1" hangingPunct="1"/>
            <a:r>
              <a:rPr lang="en-US" altLang="en-US" sz="3600" dirty="0"/>
              <a:t>Ambiguous grammar?</a:t>
            </a:r>
          </a:p>
          <a:p>
            <a:pPr lvl="1" eaLnBrk="1" hangingPunct="1"/>
            <a:r>
              <a:rPr lang="en-US" altLang="en-US" sz="3600" dirty="0">
                <a:solidFill>
                  <a:srgbClr val="C00000"/>
                </a:solidFill>
              </a:rPr>
              <a:t>A grammar having two or more PTs for the same strings </a:t>
            </a:r>
          </a:p>
          <a:p>
            <a:r>
              <a:rPr lang="en-US" altLang="en-US" sz="3600" dirty="0"/>
              <a:t>Suppose we have the following grammar</a:t>
            </a:r>
          </a:p>
          <a:p>
            <a:pPr lvl="1" eaLnBrk="1" hangingPunct="1"/>
            <a:r>
              <a:rPr lang="en-US" altLang="en-US" sz="3600" dirty="0">
                <a:solidFill>
                  <a:srgbClr val="C00000"/>
                </a:solidFill>
              </a:rPr>
              <a:t>string</a:t>
            </a:r>
            <a:r>
              <a:rPr lang="en-US" altLang="en-US" sz="3600" dirty="0">
                <a:solidFill>
                  <a:srgbClr val="C00000"/>
                </a:solidFill>
                <a:sym typeface="Symbol" panose="05050102010706020507" pitchFamily="18" charset="2"/>
              </a:rPr>
              <a:t> string + string| string – string| 0|…|9</a:t>
            </a:r>
          </a:p>
        </p:txBody>
      </p:sp>
    </p:spTree>
    <p:extLst>
      <p:ext uri="{BB962C8B-B14F-4D97-AF65-F5344CB8AC3E}">
        <p14:creationId xmlns:p14="http://schemas.microsoft.com/office/powerpoint/2010/main" val="169194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5687122" y="1540727"/>
            <a:ext cx="2313878" cy="548423"/>
          </a:xfrm>
          <a:solidFill>
            <a:schemeClr val="accent6">
              <a:lumMod val="50000"/>
            </a:schemeClr>
          </a:solidFill>
        </p:spPr>
        <p:txBody>
          <a:bodyPr>
            <a:normAutofit/>
          </a:bodyPr>
          <a:lstStyle/>
          <a:p>
            <a:pPr eaLnBrk="1" fontAlgn="auto" hangingPunct="1">
              <a:spcAft>
                <a:spcPts val="0"/>
              </a:spcAft>
              <a:defRPr/>
            </a:pPr>
            <a:r>
              <a:rPr lang="en-US" sz="2000" b="1" dirty="0">
                <a:solidFill>
                  <a:schemeClr val="bg1"/>
                </a:solidFill>
              </a:rPr>
              <a:t>Input = (9-5)+2=6</a:t>
            </a:r>
          </a:p>
        </p:txBody>
      </p:sp>
      <p:sp>
        <p:nvSpPr>
          <p:cNvPr id="2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CCAFA73-D8CD-44FC-B33D-361F904D2A93}" type="slidenum">
              <a:rPr lang="en-US" altLang="en-US">
                <a:solidFill>
                  <a:srgbClr val="7B9899"/>
                </a:solidFill>
              </a:rPr>
              <a:pPr/>
              <a:t>21</a:t>
            </a:fld>
            <a:endParaRPr lang="en-US" altLang="en-US">
              <a:solidFill>
                <a:srgbClr val="7B9899"/>
              </a:solidFill>
            </a:endParaRPr>
          </a:p>
        </p:txBody>
      </p:sp>
      <p:sp>
        <p:nvSpPr>
          <p:cNvPr id="31748" name="Text Box 3"/>
          <p:cNvSpPr txBox="1">
            <a:spLocks noChangeArrowheads="1"/>
          </p:cNvSpPr>
          <p:nvPr/>
        </p:nvSpPr>
        <p:spPr bwMode="auto">
          <a:xfrm>
            <a:off x="4038599" y="2362200"/>
            <a:ext cx="1371601"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Times New Roman" panose="02020603050405020304" pitchFamily="18" charset="0"/>
              </a:rPr>
              <a:t>string</a:t>
            </a:r>
          </a:p>
        </p:txBody>
      </p:sp>
      <p:sp>
        <p:nvSpPr>
          <p:cNvPr id="31749" name="Line 4"/>
          <p:cNvSpPr>
            <a:spLocks noChangeShapeType="1"/>
          </p:cNvSpPr>
          <p:nvPr/>
        </p:nvSpPr>
        <p:spPr bwMode="auto">
          <a:xfrm flipH="1">
            <a:off x="2895600" y="2667000"/>
            <a:ext cx="1676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5"/>
          <p:cNvSpPr>
            <a:spLocks noChangeShapeType="1"/>
          </p:cNvSpPr>
          <p:nvPr/>
        </p:nvSpPr>
        <p:spPr bwMode="auto">
          <a:xfrm flipH="1">
            <a:off x="4648200" y="2667000"/>
            <a:ext cx="762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1" name="Line 6"/>
          <p:cNvSpPr>
            <a:spLocks noChangeShapeType="1"/>
          </p:cNvSpPr>
          <p:nvPr/>
        </p:nvSpPr>
        <p:spPr bwMode="auto">
          <a:xfrm>
            <a:off x="4876800" y="2667000"/>
            <a:ext cx="17526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2" name="Line 7"/>
          <p:cNvSpPr>
            <a:spLocks noChangeShapeType="1"/>
          </p:cNvSpPr>
          <p:nvPr/>
        </p:nvSpPr>
        <p:spPr bwMode="auto">
          <a:xfrm>
            <a:off x="2819400" y="3810000"/>
            <a:ext cx="5334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3" name="Line 8"/>
          <p:cNvSpPr>
            <a:spLocks noChangeShapeType="1"/>
          </p:cNvSpPr>
          <p:nvPr/>
        </p:nvSpPr>
        <p:spPr bwMode="auto">
          <a:xfrm flipH="1">
            <a:off x="3352800" y="5105400"/>
            <a:ext cx="4603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4" name="Line 9"/>
          <p:cNvSpPr>
            <a:spLocks noChangeShapeType="1"/>
          </p:cNvSpPr>
          <p:nvPr/>
        </p:nvSpPr>
        <p:spPr bwMode="auto">
          <a:xfrm flipH="1">
            <a:off x="2667000" y="3886200"/>
            <a:ext cx="76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5" name="Line 10"/>
          <p:cNvSpPr>
            <a:spLocks noChangeShapeType="1"/>
          </p:cNvSpPr>
          <p:nvPr/>
        </p:nvSpPr>
        <p:spPr bwMode="auto">
          <a:xfrm flipH="1">
            <a:off x="1219200" y="3810000"/>
            <a:ext cx="1371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6" name="Line 12"/>
          <p:cNvSpPr>
            <a:spLocks noChangeShapeType="1"/>
          </p:cNvSpPr>
          <p:nvPr/>
        </p:nvSpPr>
        <p:spPr bwMode="auto">
          <a:xfrm>
            <a:off x="1219200" y="47244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7" name="Text Box 13"/>
          <p:cNvSpPr txBox="1">
            <a:spLocks noChangeArrowheads="1"/>
          </p:cNvSpPr>
          <p:nvPr/>
        </p:nvSpPr>
        <p:spPr bwMode="auto">
          <a:xfrm>
            <a:off x="6248400" y="3733800"/>
            <a:ext cx="86607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string</a:t>
            </a:r>
          </a:p>
        </p:txBody>
      </p:sp>
      <p:sp>
        <p:nvSpPr>
          <p:cNvPr id="31758" name="Line 14"/>
          <p:cNvSpPr>
            <a:spLocks noChangeShapeType="1"/>
          </p:cNvSpPr>
          <p:nvPr/>
        </p:nvSpPr>
        <p:spPr bwMode="auto">
          <a:xfrm>
            <a:off x="6751638" y="4038600"/>
            <a:ext cx="46037"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9" name="Text Box 15"/>
          <p:cNvSpPr txBox="1">
            <a:spLocks noChangeArrowheads="1"/>
          </p:cNvSpPr>
          <p:nvPr/>
        </p:nvSpPr>
        <p:spPr bwMode="auto">
          <a:xfrm>
            <a:off x="1447800" y="358140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string</a:t>
            </a:r>
          </a:p>
        </p:txBody>
      </p:sp>
      <p:sp>
        <p:nvSpPr>
          <p:cNvPr id="31760" name="Text Box 16"/>
          <p:cNvSpPr txBox="1">
            <a:spLocks noChangeArrowheads="1"/>
          </p:cNvSpPr>
          <p:nvPr/>
        </p:nvSpPr>
        <p:spPr bwMode="auto">
          <a:xfrm>
            <a:off x="2743200" y="4800600"/>
            <a:ext cx="121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string</a:t>
            </a:r>
          </a:p>
        </p:txBody>
      </p:sp>
      <p:sp>
        <p:nvSpPr>
          <p:cNvPr id="31761" name="Text Box 17"/>
          <p:cNvSpPr txBox="1">
            <a:spLocks noChangeArrowheads="1"/>
          </p:cNvSpPr>
          <p:nvPr/>
        </p:nvSpPr>
        <p:spPr bwMode="auto">
          <a:xfrm>
            <a:off x="904256" y="4340535"/>
            <a:ext cx="76199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Times New Roman" panose="02020603050405020304" pitchFamily="18" charset="0"/>
              </a:rPr>
              <a:t>string</a:t>
            </a:r>
          </a:p>
        </p:txBody>
      </p:sp>
      <p:sp>
        <p:nvSpPr>
          <p:cNvPr id="31762" name="Text Box 19"/>
          <p:cNvSpPr txBox="1">
            <a:spLocks noChangeArrowheads="1"/>
          </p:cNvSpPr>
          <p:nvPr/>
        </p:nvSpPr>
        <p:spPr bwMode="auto">
          <a:xfrm>
            <a:off x="6378498" y="5715000"/>
            <a:ext cx="73598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Times New Roman" panose="02020603050405020304" pitchFamily="18" charset="0"/>
              </a:rPr>
              <a:t>   2</a:t>
            </a:r>
          </a:p>
        </p:txBody>
      </p:sp>
      <p:sp>
        <p:nvSpPr>
          <p:cNvPr id="31763" name="Text Box 20"/>
          <p:cNvSpPr txBox="1">
            <a:spLocks noChangeArrowheads="1"/>
          </p:cNvSpPr>
          <p:nvPr/>
        </p:nvSpPr>
        <p:spPr bwMode="auto">
          <a:xfrm>
            <a:off x="4343400" y="38100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Times New Roman" panose="02020603050405020304" pitchFamily="18" charset="0"/>
              </a:rPr>
              <a:t>+</a:t>
            </a:r>
          </a:p>
        </p:txBody>
      </p:sp>
      <p:sp>
        <p:nvSpPr>
          <p:cNvPr id="31764" name="Text Box 21"/>
          <p:cNvSpPr txBox="1">
            <a:spLocks noChangeArrowheads="1"/>
          </p:cNvSpPr>
          <p:nvPr/>
        </p:nvSpPr>
        <p:spPr bwMode="auto">
          <a:xfrm>
            <a:off x="2362200" y="571500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5</a:t>
            </a:r>
          </a:p>
        </p:txBody>
      </p:sp>
      <p:sp>
        <p:nvSpPr>
          <p:cNvPr id="31765" name="Text Box 22"/>
          <p:cNvSpPr txBox="1">
            <a:spLocks noChangeArrowheads="1"/>
          </p:cNvSpPr>
          <p:nvPr/>
        </p:nvSpPr>
        <p:spPr bwMode="auto">
          <a:xfrm>
            <a:off x="1909294" y="4373641"/>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a:t>
            </a:r>
          </a:p>
        </p:txBody>
      </p:sp>
      <p:sp>
        <p:nvSpPr>
          <p:cNvPr id="31766" name="Text Box 23"/>
          <p:cNvSpPr txBox="1">
            <a:spLocks noChangeArrowheads="1"/>
          </p:cNvSpPr>
          <p:nvPr/>
        </p:nvSpPr>
        <p:spPr bwMode="auto">
          <a:xfrm>
            <a:off x="880948" y="5835650"/>
            <a:ext cx="6467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9</a:t>
            </a:r>
          </a:p>
        </p:txBody>
      </p:sp>
      <p:sp>
        <p:nvSpPr>
          <p:cNvPr id="2" name="Rectangle 1"/>
          <p:cNvSpPr/>
          <p:nvPr/>
        </p:nvSpPr>
        <p:spPr>
          <a:xfrm>
            <a:off x="-11311" y="1385880"/>
            <a:ext cx="5129561" cy="783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en-US" dirty="0">
                <a:solidFill>
                  <a:schemeClr val="tx1"/>
                </a:solidFill>
              </a:rPr>
              <a:t>string</a:t>
            </a:r>
            <a:r>
              <a:rPr lang="en-US" altLang="en-US" dirty="0">
                <a:solidFill>
                  <a:schemeClr val="tx1"/>
                </a:solidFill>
                <a:sym typeface="Symbol" panose="05050102010706020507" pitchFamily="18" charset="2"/>
              </a:rPr>
              <a:t> string + string| string – string| 0|…|9</a:t>
            </a:r>
          </a:p>
        </p:txBody>
      </p:sp>
      <p:sp>
        <p:nvSpPr>
          <p:cNvPr id="24" name="Rectangle 2"/>
          <p:cNvSpPr txBox="1">
            <a:spLocks noChangeArrowheads="1"/>
          </p:cNvSpPr>
          <p:nvPr/>
        </p:nvSpPr>
        <p:spPr>
          <a:xfrm>
            <a:off x="-11311" y="-122244"/>
            <a:ext cx="9094124" cy="1508124"/>
          </a:xfrm>
          <a:prstGeom prst="rect">
            <a:avLst/>
          </a:prstGeom>
          <a:solidFill>
            <a:srgbClr val="009A44"/>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dirty="0">
                <a:solidFill>
                  <a:schemeClr val="bg1"/>
                </a:solidFill>
              </a:rPr>
              <a:t>Ambiguous grammar:</a:t>
            </a:r>
          </a:p>
        </p:txBody>
      </p:sp>
    </p:spTree>
    <p:extLst>
      <p:ext uri="{BB962C8B-B14F-4D97-AF65-F5344CB8AC3E}">
        <p14:creationId xmlns:p14="http://schemas.microsoft.com/office/powerpoint/2010/main" val="236717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7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7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7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7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7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7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7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7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7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P spid="31748" grpId="0"/>
      <p:bldP spid="31749" grpId="0" animBg="1"/>
      <p:bldP spid="31750" grpId="0" animBg="1"/>
      <p:bldP spid="31751" grpId="0" animBg="1"/>
      <p:bldP spid="31752" grpId="0" animBg="1"/>
      <p:bldP spid="31753" grpId="0" animBg="1"/>
      <p:bldP spid="31754" grpId="0" animBg="1"/>
      <p:bldP spid="31755" grpId="0" animBg="1"/>
      <p:bldP spid="31756" grpId="0" animBg="1"/>
      <p:bldP spid="31757" grpId="0"/>
      <p:bldP spid="31758" grpId="0" animBg="1"/>
      <p:bldP spid="31759" grpId="0"/>
      <p:bldP spid="31760" grpId="0"/>
      <p:bldP spid="31761" grpId="0"/>
      <p:bldP spid="31762" grpId="0"/>
      <p:bldP spid="31763" grpId="0"/>
      <p:bldP spid="31764" grpId="0"/>
      <p:bldP spid="31765" grpId="0"/>
      <p:bldP spid="31766"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272253" y="1004802"/>
            <a:ext cx="2197678" cy="537808"/>
          </a:xfrm>
          <a:solidFill>
            <a:srgbClr val="C00000"/>
          </a:solidFill>
        </p:spPr>
        <p:txBody>
          <a:bodyPr>
            <a:normAutofit/>
          </a:bodyPr>
          <a:lstStyle/>
          <a:p>
            <a:pPr eaLnBrk="1" fontAlgn="auto" hangingPunct="1">
              <a:spcAft>
                <a:spcPts val="0"/>
              </a:spcAft>
              <a:defRPr/>
            </a:pPr>
            <a:r>
              <a:rPr lang="en-US" sz="2000" dirty="0">
                <a:solidFill>
                  <a:schemeClr val="bg1"/>
                </a:solidFill>
              </a:rPr>
              <a:t>Input = 9-(5+2)=2</a:t>
            </a:r>
          </a:p>
        </p:txBody>
      </p:sp>
      <p:sp>
        <p:nvSpPr>
          <p:cNvPr id="2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EBA491A-F481-4300-9CCE-A023CDA4A28D}" type="slidenum">
              <a:rPr lang="en-US" altLang="en-US">
                <a:solidFill>
                  <a:srgbClr val="7B9899"/>
                </a:solidFill>
              </a:rPr>
              <a:pPr/>
              <a:t>22</a:t>
            </a:fld>
            <a:endParaRPr lang="en-US" altLang="en-US">
              <a:solidFill>
                <a:srgbClr val="7B9899"/>
              </a:solidFill>
            </a:endParaRPr>
          </a:p>
        </p:txBody>
      </p:sp>
      <p:sp>
        <p:nvSpPr>
          <p:cNvPr id="32772" name="Text Box 3"/>
          <p:cNvSpPr txBox="1">
            <a:spLocks noChangeArrowheads="1"/>
          </p:cNvSpPr>
          <p:nvPr/>
        </p:nvSpPr>
        <p:spPr bwMode="auto">
          <a:xfrm>
            <a:off x="3505200" y="236220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string</a:t>
            </a:r>
          </a:p>
        </p:txBody>
      </p:sp>
      <p:sp>
        <p:nvSpPr>
          <p:cNvPr id="32773" name="Line 4"/>
          <p:cNvSpPr>
            <a:spLocks noChangeShapeType="1"/>
          </p:cNvSpPr>
          <p:nvPr/>
        </p:nvSpPr>
        <p:spPr bwMode="auto">
          <a:xfrm flipH="1">
            <a:off x="2895600" y="2667000"/>
            <a:ext cx="1676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774" name="Line 5"/>
          <p:cNvSpPr>
            <a:spLocks noChangeShapeType="1"/>
          </p:cNvSpPr>
          <p:nvPr/>
        </p:nvSpPr>
        <p:spPr bwMode="auto">
          <a:xfrm flipH="1">
            <a:off x="4648200" y="2667000"/>
            <a:ext cx="762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775" name="Line 6"/>
          <p:cNvSpPr>
            <a:spLocks noChangeShapeType="1"/>
          </p:cNvSpPr>
          <p:nvPr/>
        </p:nvSpPr>
        <p:spPr bwMode="auto">
          <a:xfrm>
            <a:off x="4876800" y="2667000"/>
            <a:ext cx="17526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776" name="Line 8"/>
          <p:cNvSpPr>
            <a:spLocks noChangeShapeType="1"/>
          </p:cNvSpPr>
          <p:nvPr/>
        </p:nvSpPr>
        <p:spPr bwMode="auto">
          <a:xfrm flipH="1">
            <a:off x="5791200" y="4038600"/>
            <a:ext cx="65563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777" name="Line 9"/>
          <p:cNvSpPr>
            <a:spLocks noChangeShapeType="1"/>
          </p:cNvSpPr>
          <p:nvPr/>
        </p:nvSpPr>
        <p:spPr bwMode="auto">
          <a:xfrm flipH="1">
            <a:off x="6553200" y="4114800"/>
            <a:ext cx="76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778" name="Line 10"/>
          <p:cNvSpPr>
            <a:spLocks noChangeShapeType="1"/>
          </p:cNvSpPr>
          <p:nvPr/>
        </p:nvSpPr>
        <p:spPr bwMode="auto">
          <a:xfrm flipH="1">
            <a:off x="2667000" y="3962400"/>
            <a:ext cx="76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779" name="Text Box 13"/>
          <p:cNvSpPr txBox="1">
            <a:spLocks noChangeArrowheads="1"/>
          </p:cNvSpPr>
          <p:nvPr/>
        </p:nvSpPr>
        <p:spPr bwMode="auto">
          <a:xfrm>
            <a:off x="5410200" y="373380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string</a:t>
            </a:r>
          </a:p>
        </p:txBody>
      </p:sp>
      <p:sp>
        <p:nvSpPr>
          <p:cNvPr id="32780" name="Line 14"/>
          <p:cNvSpPr>
            <a:spLocks noChangeShapeType="1"/>
          </p:cNvSpPr>
          <p:nvPr/>
        </p:nvSpPr>
        <p:spPr bwMode="auto">
          <a:xfrm>
            <a:off x="6751638" y="4038600"/>
            <a:ext cx="792162"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781" name="Text Box 15"/>
          <p:cNvSpPr txBox="1">
            <a:spLocks noChangeArrowheads="1"/>
          </p:cNvSpPr>
          <p:nvPr/>
        </p:nvSpPr>
        <p:spPr bwMode="auto">
          <a:xfrm>
            <a:off x="1447800" y="358140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string</a:t>
            </a:r>
          </a:p>
        </p:txBody>
      </p:sp>
      <p:sp>
        <p:nvSpPr>
          <p:cNvPr id="32782" name="Text Box 19"/>
          <p:cNvSpPr txBox="1">
            <a:spLocks noChangeArrowheads="1"/>
          </p:cNvSpPr>
          <p:nvPr/>
        </p:nvSpPr>
        <p:spPr bwMode="auto">
          <a:xfrm>
            <a:off x="6934200" y="4876800"/>
            <a:ext cx="129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string</a:t>
            </a:r>
          </a:p>
        </p:txBody>
      </p:sp>
      <p:sp>
        <p:nvSpPr>
          <p:cNvPr id="32783" name="Text Box 20"/>
          <p:cNvSpPr txBox="1">
            <a:spLocks noChangeArrowheads="1"/>
          </p:cNvSpPr>
          <p:nvPr/>
        </p:nvSpPr>
        <p:spPr bwMode="auto">
          <a:xfrm>
            <a:off x="4191000" y="38100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a:t>
            </a:r>
          </a:p>
        </p:txBody>
      </p:sp>
      <p:sp>
        <p:nvSpPr>
          <p:cNvPr id="32784" name="Text Box 21"/>
          <p:cNvSpPr txBox="1">
            <a:spLocks noChangeArrowheads="1"/>
          </p:cNvSpPr>
          <p:nvPr/>
        </p:nvSpPr>
        <p:spPr bwMode="auto">
          <a:xfrm>
            <a:off x="4953000" y="47244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string</a:t>
            </a:r>
          </a:p>
        </p:txBody>
      </p:sp>
      <p:sp>
        <p:nvSpPr>
          <p:cNvPr id="32785" name="Text Box 22"/>
          <p:cNvSpPr txBox="1">
            <a:spLocks noChangeArrowheads="1"/>
          </p:cNvSpPr>
          <p:nvPr/>
        </p:nvSpPr>
        <p:spPr bwMode="auto">
          <a:xfrm>
            <a:off x="5943600" y="47244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a:t>
            </a:r>
          </a:p>
        </p:txBody>
      </p:sp>
      <p:sp>
        <p:nvSpPr>
          <p:cNvPr id="32786" name="Text Box 23"/>
          <p:cNvSpPr txBox="1">
            <a:spLocks noChangeArrowheads="1"/>
          </p:cNvSpPr>
          <p:nvPr/>
        </p:nvSpPr>
        <p:spPr bwMode="auto">
          <a:xfrm>
            <a:off x="2286000" y="45720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9</a:t>
            </a:r>
          </a:p>
        </p:txBody>
      </p:sp>
      <p:cxnSp>
        <p:nvCxnSpPr>
          <p:cNvPr id="20" name="Straight Connector 19"/>
          <p:cNvCxnSpPr/>
          <p:nvPr/>
        </p:nvCxnSpPr>
        <p:spPr>
          <a:xfrm>
            <a:off x="5638800" y="5105400"/>
            <a:ext cx="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2782" idx="2"/>
          </p:cNvCxnSpPr>
          <p:nvPr/>
        </p:nvCxnSpPr>
        <p:spPr>
          <a:xfrm>
            <a:off x="7581900" y="5214938"/>
            <a:ext cx="38100" cy="576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789" name="Text Box 23"/>
          <p:cNvSpPr txBox="1">
            <a:spLocks noChangeArrowheads="1"/>
          </p:cNvSpPr>
          <p:nvPr/>
        </p:nvSpPr>
        <p:spPr bwMode="auto">
          <a:xfrm>
            <a:off x="5181600" y="58674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5</a:t>
            </a:r>
          </a:p>
        </p:txBody>
      </p:sp>
      <p:sp>
        <p:nvSpPr>
          <p:cNvPr id="32790" name="Text Box 23"/>
          <p:cNvSpPr txBox="1">
            <a:spLocks noChangeArrowheads="1"/>
          </p:cNvSpPr>
          <p:nvPr/>
        </p:nvSpPr>
        <p:spPr bwMode="auto">
          <a:xfrm>
            <a:off x="7239000" y="57912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a:latin typeface="Times New Roman" panose="02020603050405020304" pitchFamily="18" charset="0"/>
              </a:rPr>
              <a:t>2</a:t>
            </a:r>
          </a:p>
        </p:txBody>
      </p:sp>
      <p:sp>
        <p:nvSpPr>
          <p:cNvPr id="23" name="Rectangle 22"/>
          <p:cNvSpPr/>
          <p:nvPr/>
        </p:nvSpPr>
        <p:spPr>
          <a:xfrm>
            <a:off x="37476" y="104776"/>
            <a:ext cx="8561002" cy="783784"/>
          </a:xfrm>
          <a:prstGeom prst="rect">
            <a:avLst/>
          </a:prstGeom>
          <a:solidFill>
            <a:srgbClr val="009A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en-US" dirty="0">
                <a:solidFill>
                  <a:schemeClr val="bg1"/>
                </a:solidFill>
              </a:rPr>
              <a:t>string</a:t>
            </a:r>
            <a:r>
              <a:rPr lang="en-US" altLang="en-US" dirty="0">
                <a:solidFill>
                  <a:schemeClr val="bg1"/>
                </a:solidFill>
                <a:sym typeface="Symbol" panose="05050102010706020507" pitchFamily="18" charset="2"/>
              </a:rPr>
              <a:t> string + string| string – string| 0|…|9</a:t>
            </a:r>
          </a:p>
        </p:txBody>
      </p:sp>
    </p:spTree>
    <p:extLst>
      <p:ext uri="{BB962C8B-B14F-4D97-AF65-F5344CB8AC3E}">
        <p14:creationId xmlns:p14="http://schemas.microsoft.com/office/powerpoint/2010/main" val="388705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7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7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7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7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7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7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7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7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7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7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7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7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7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7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7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P spid="32772" grpId="0"/>
      <p:bldP spid="32773" grpId="0" animBg="1"/>
      <p:bldP spid="32774" grpId="0" animBg="1"/>
      <p:bldP spid="32775" grpId="0" animBg="1"/>
      <p:bldP spid="32776" grpId="0" animBg="1"/>
      <p:bldP spid="32777" grpId="0" animBg="1"/>
      <p:bldP spid="32778" grpId="0" animBg="1"/>
      <p:bldP spid="32779" grpId="0"/>
      <p:bldP spid="32780" grpId="0" animBg="1"/>
      <p:bldP spid="32781" grpId="0"/>
      <p:bldP spid="32782" grpId="0"/>
      <p:bldP spid="32783" grpId="0"/>
      <p:bldP spid="32784" grpId="0"/>
      <p:bldP spid="32785" grpId="0"/>
      <p:bldP spid="32786" grpId="0"/>
      <p:bldP spid="32789" grpId="0"/>
      <p:bldP spid="32790" grpId="0"/>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6519" y="441455"/>
            <a:ext cx="7886700" cy="1325563"/>
          </a:xfrm>
        </p:spPr>
        <p:txBody>
          <a:bodyPr>
            <a:normAutofit/>
          </a:bodyPr>
          <a:lstStyle/>
          <a:p>
            <a:pPr eaLnBrk="1" fontAlgn="auto" hangingPunct="1">
              <a:spcAft>
                <a:spcPts val="0"/>
              </a:spcAft>
              <a:defRPr/>
            </a:pPr>
            <a:r>
              <a:rPr lang="en-US" dirty="0"/>
              <a:t>PT: Associatively of Operators</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3FD15E-9A80-44EB-990A-C7AF400F6DAD}" type="slidenum">
              <a:rPr lang="en-US" altLang="en-US">
                <a:solidFill>
                  <a:srgbClr val="7B9899"/>
                </a:solidFill>
              </a:rPr>
              <a:pPr/>
              <a:t>23</a:t>
            </a:fld>
            <a:endParaRPr lang="en-US" altLang="en-US">
              <a:solidFill>
                <a:srgbClr val="7B9899"/>
              </a:solidFill>
            </a:endParaRPr>
          </a:p>
        </p:txBody>
      </p:sp>
      <p:sp>
        <p:nvSpPr>
          <p:cNvPr id="33796" name="Rectangle 3"/>
          <p:cNvSpPr>
            <a:spLocks noGrp="1" noChangeArrowheads="1"/>
          </p:cNvSpPr>
          <p:nvPr>
            <p:ph sz="quarter" idx="1"/>
          </p:nvPr>
        </p:nvSpPr>
        <p:spPr>
          <a:xfrm>
            <a:off x="11112" y="1767018"/>
            <a:ext cx="8504238" cy="4572000"/>
          </a:xfrm>
        </p:spPr>
        <p:txBody>
          <a:bodyPr>
            <a:normAutofit fontScale="92500"/>
          </a:bodyPr>
          <a:lstStyle/>
          <a:p>
            <a:pPr eaLnBrk="1" hangingPunct="1">
              <a:buFontTx/>
              <a:buChar char="•"/>
            </a:pPr>
            <a:r>
              <a:rPr lang="en-US" altLang="en-US" sz="3600" dirty="0"/>
              <a:t>Associatively of Operators</a:t>
            </a:r>
          </a:p>
          <a:p>
            <a:pPr lvl="1" eaLnBrk="1" hangingPunct="1">
              <a:buFontTx/>
              <a:buChar char="•"/>
            </a:pPr>
            <a:r>
              <a:rPr lang="en-US" altLang="en-US" sz="3500" dirty="0"/>
              <a:t>9+</a:t>
            </a:r>
            <a:r>
              <a:rPr lang="en-US" altLang="en-US" sz="3500" dirty="0">
                <a:solidFill>
                  <a:srgbClr val="FF0000"/>
                </a:solidFill>
              </a:rPr>
              <a:t>5</a:t>
            </a:r>
            <a:r>
              <a:rPr lang="en-US" altLang="en-US" sz="3500" dirty="0"/>
              <a:t>+2 </a:t>
            </a:r>
            <a:r>
              <a:rPr lang="en-US" altLang="en-US" sz="3500" dirty="0">
                <a:sym typeface="Symbol" panose="05050102010706020507" pitchFamily="18" charset="2"/>
              </a:rPr>
              <a:t> (9+5) +2 (left associate)</a:t>
            </a:r>
          </a:p>
          <a:p>
            <a:pPr lvl="1" eaLnBrk="1" hangingPunct="1">
              <a:buFontTx/>
              <a:buChar char="•"/>
            </a:pPr>
            <a:r>
              <a:rPr lang="en-US" altLang="en-US" sz="3500" dirty="0"/>
              <a:t>9-</a:t>
            </a:r>
            <a:r>
              <a:rPr lang="en-US" altLang="en-US" sz="3500" dirty="0">
                <a:solidFill>
                  <a:srgbClr val="FF0000"/>
                </a:solidFill>
              </a:rPr>
              <a:t>5</a:t>
            </a:r>
            <a:r>
              <a:rPr lang="en-US" altLang="en-US" sz="3500" dirty="0"/>
              <a:t>-2 </a:t>
            </a:r>
            <a:r>
              <a:rPr lang="en-US" altLang="en-US" sz="3500" dirty="0">
                <a:sym typeface="Symbol" panose="05050102010706020507" pitchFamily="18" charset="2"/>
              </a:rPr>
              <a:t> (9-5) -2 (left  associate)</a:t>
            </a:r>
          </a:p>
          <a:p>
            <a:pPr>
              <a:buFontTx/>
              <a:buChar char="•"/>
            </a:pPr>
            <a:r>
              <a:rPr lang="en-US" altLang="en-US" sz="4000" dirty="0"/>
              <a:t>left associate operators:</a:t>
            </a:r>
          </a:p>
          <a:p>
            <a:pPr lvl="1">
              <a:buFontTx/>
              <a:buChar char="•"/>
            </a:pPr>
            <a:r>
              <a:rPr lang="en-US" altLang="en-US" sz="3500" dirty="0">
                <a:solidFill>
                  <a:srgbClr val="C00000"/>
                </a:solidFill>
              </a:rPr>
              <a:t>(+,-,*,/)</a:t>
            </a:r>
          </a:p>
          <a:p>
            <a:pPr>
              <a:buFontTx/>
              <a:buChar char="•"/>
            </a:pPr>
            <a:r>
              <a:rPr lang="en-US" altLang="en-US" sz="4000" dirty="0"/>
              <a:t>Right associate operators:</a:t>
            </a:r>
          </a:p>
          <a:p>
            <a:pPr lvl="1">
              <a:buFontTx/>
              <a:buChar char="•"/>
            </a:pPr>
            <a:r>
              <a:rPr lang="en-US" altLang="en-US" sz="4000" dirty="0">
                <a:solidFill>
                  <a:srgbClr val="C00000"/>
                </a:solidFill>
              </a:rPr>
              <a:t>Exponential </a:t>
            </a:r>
          </a:p>
          <a:p>
            <a:pPr lvl="1">
              <a:buFontTx/>
              <a:buChar char="•"/>
            </a:pPr>
            <a:r>
              <a:rPr lang="en-US" altLang="en-US" sz="4000" dirty="0">
                <a:solidFill>
                  <a:srgbClr val="C00000"/>
                </a:solidFill>
              </a:rPr>
              <a:t>Assignment statements in C </a:t>
            </a:r>
            <a:r>
              <a:rPr lang="en-US" altLang="en-US" sz="3800" dirty="0">
                <a:solidFill>
                  <a:srgbClr val="C00000"/>
                </a:solidFill>
              </a:rPr>
              <a:t>(a=b=c=d)</a:t>
            </a:r>
          </a:p>
          <a:p>
            <a:pPr eaLnBrk="1" hangingPunct="1">
              <a:buFontTx/>
              <a:buChar char="•"/>
            </a:pPr>
            <a:endParaRPr lang="en-US" altLang="en-US" dirty="0"/>
          </a:p>
          <a:p>
            <a:pPr lvl="2" eaLnBrk="1" hangingPunct="1">
              <a:buFontTx/>
              <a:buChar char="•"/>
            </a:pPr>
            <a:endParaRPr lang="en-US" altLang="en-US" dirty="0"/>
          </a:p>
        </p:txBody>
      </p:sp>
    </p:spTree>
    <p:extLst>
      <p:ext uri="{BB962C8B-B14F-4D97-AF65-F5344CB8AC3E}">
        <p14:creationId xmlns:p14="http://schemas.microsoft.com/office/powerpoint/2010/main" val="4160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7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7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2" y="584993"/>
            <a:ext cx="7886700" cy="1325563"/>
          </a:xfrm>
        </p:spPr>
        <p:txBody>
          <a:bodyPr>
            <a:normAutofit fontScale="90000"/>
          </a:bodyPr>
          <a:lstStyle/>
          <a:p>
            <a:pPr eaLnBrk="1" fontAlgn="auto" hangingPunct="1">
              <a:spcAft>
                <a:spcPts val="0"/>
              </a:spcAft>
              <a:defRPr/>
            </a:pPr>
            <a:r>
              <a:rPr lang="en-US" sz="4800" dirty="0"/>
              <a:t>Precedence of Operators: 1</a:t>
            </a:r>
            <a:br>
              <a:rPr lang="en-US" sz="4800" dirty="0"/>
            </a:br>
            <a:endParaRPr lang="en-US" dirty="0"/>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47989DB-CF33-437A-9481-019B4B8D5BAB}" type="slidenum">
              <a:rPr lang="en-US" altLang="en-US">
                <a:solidFill>
                  <a:srgbClr val="7B9899"/>
                </a:solidFill>
              </a:rPr>
              <a:pPr/>
              <a:t>24</a:t>
            </a:fld>
            <a:endParaRPr lang="en-US" altLang="en-US">
              <a:solidFill>
                <a:srgbClr val="7B9899"/>
              </a:solidFill>
            </a:endParaRPr>
          </a:p>
        </p:txBody>
      </p:sp>
      <p:sp>
        <p:nvSpPr>
          <p:cNvPr id="29699" name="Content Placeholder 2"/>
          <p:cNvSpPr>
            <a:spLocks noGrp="1"/>
          </p:cNvSpPr>
          <p:nvPr>
            <p:ph sz="quarter" idx="1"/>
          </p:nvPr>
        </p:nvSpPr>
        <p:spPr>
          <a:xfrm>
            <a:off x="11111" y="1796998"/>
            <a:ext cx="8920853" cy="4572000"/>
          </a:xfrm>
        </p:spPr>
        <p:txBody>
          <a:bodyPr>
            <a:normAutofit/>
          </a:bodyPr>
          <a:lstStyle/>
          <a:p>
            <a:pPr marL="274320" indent="-274320" eaLnBrk="1" fontAlgn="auto" hangingPunct="1">
              <a:spcAft>
                <a:spcPts val="0"/>
              </a:spcAft>
              <a:buFontTx/>
              <a:buChar char="•"/>
              <a:defRPr/>
            </a:pPr>
            <a:r>
              <a:rPr lang="en-US" sz="3200" dirty="0"/>
              <a:t>For 9+5*2, two interpretations:</a:t>
            </a:r>
          </a:p>
          <a:p>
            <a:pPr marL="548640" lvl="1" indent="-274320" eaLnBrk="1" fontAlgn="auto" hangingPunct="1">
              <a:spcAft>
                <a:spcPts val="0"/>
              </a:spcAft>
              <a:buFontTx/>
              <a:buChar char="•"/>
              <a:defRPr/>
            </a:pPr>
            <a:r>
              <a:rPr lang="en-US" sz="2800" dirty="0">
                <a:solidFill>
                  <a:srgbClr val="C00000"/>
                </a:solidFill>
              </a:rPr>
              <a:t>(9+5)* 2  </a:t>
            </a:r>
          </a:p>
          <a:p>
            <a:pPr marL="548640" lvl="1" indent="-274320" eaLnBrk="1" fontAlgn="auto" hangingPunct="1">
              <a:spcAft>
                <a:spcPts val="0"/>
              </a:spcAft>
              <a:buFontTx/>
              <a:buChar char="•"/>
              <a:defRPr/>
            </a:pPr>
            <a:r>
              <a:rPr lang="en-US" sz="2800" dirty="0">
                <a:solidFill>
                  <a:srgbClr val="C00000"/>
                </a:solidFill>
              </a:rPr>
              <a:t>9+(5*2)</a:t>
            </a:r>
          </a:p>
          <a:p>
            <a:pPr marL="91440" indent="-274320">
              <a:buFontTx/>
              <a:buChar char="•"/>
              <a:defRPr/>
            </a:pPr>
            <a:r>
              <a:rPr lang="en-US" sz="3200" dirty="0"/>
              <a:t>Associatively rules do not help us because operators </a:t>
            </a:r>
            <a:r>
              <a:rPr lang="en-US" sz="3200" b="1" dirty="0"/>
              <a:t>are not the same</a:t>
            </a:r>
          </a:p>
          <a:p>
            <a:pPr marL="274320" indent="-274320" eaLnBrk="1" fontAlgn="auto" hangingPunct="1">
              <a:spcAft>
                <a:spcPts val="0"/>
              </a:spcAft>
              <a:buFontTx/>
              <a:buChar char="•"/>
              <a:defRPr/>
            </a:pPr>
            <a:r>
              <a:rPr lang="en-US" sz="3200" dirty="0"/>
              <a:t>Precedence rules for operators are needed</a:t>
            </a:r>
          </a:p>
          <a:p>
            <a:pPr marL="731520" lvl="1" indent="-274320">
              <a:buFontTx/>
              <a:buChar char="•"/>
              <a:defRPr/>
            </a:pPr>
            <a:r>
              <a:rPr lang="en-US" sz="2800" dirty="0">
                <a:solidFill>
                  <a:srgbClr val="C00000"/>
                </a:solidFill>
              </a:rPr>
              <a:t>“*” has higher precedence than “+”  if  “*” takes it operands first</a:t>
            </a:r>
          </a:p>
          <a:p>
            <a:pPr marL="548640" lvl="1" indent="-274320" eaLnBrk="1" fontAlgn="auto" hangingPunct="1">
              <a:spcAft>
                <a:spcPts val="0"/>
              </a:spcAft>
              <a:buFontTx/>
              <a:buChar char="•"/>
              <a:defRPr/>
            </a:pPr>
            <a:endParaRPr lang="en-US" dirty="0"/>
          </a:p>
        </p:txBody>
      </p:sp>
    </p:spTree>
    <p:extLst>
      <p:ext uri="{BB962C8B-B14F-4D97-AF65-F5344CB8AC3E}">
        <p14:creationId xmlns:p14="http://schemas.microsoft.com/office/powerpoint/2010/main" val="31491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D3894-38BD-F144-B8A1-78C677276F8C}"/>
              </a:ext>
            </a:extLst>
          </p:cNvPr>
          <p:cNvSpPr>
            <a:spLocks noGrp="1"/>
          </p:cNvSpPr>
          <p:nvPr>
            <p:ph type="title"/>
          </p:nvPr>
        </p:nvSpPr>
        <p:spPr/>
        <p:txBody>
          <a:bodyPr/>
          <a:lstStyle/>
          <a:p>
            <a:r>
              <a:rPr lang="en-US" dirty="0"/>
              <a:t>Precedence of Operators: 2</a:t>
            </a:r>
            <a:br>
              <a:rPr lang="en-US" dirty="0"/>
            </a:br>
            <a:endParaRPr lang="en-US" dirty="0"/>
          </a:p>
        </p:txBody>
      </p:sp>
      <p:sp>
        <p:nvSpPr>
          <p:cNvPr id="3" name="Content Placeholder 2">
            <a:extLst>
              <a:ext uri="{FF2B5EF4-FFF2-40B4-BE49-F238E27FC236}">
                <a16:creationId xmlns:a16="http://schemas.microsoft.com/office/drawing/2014/main" id="{1ECE025C-FF4C-8342-B752-6FD4E578D269}"/>
              </a:ext>
            </a:extLst>
          </p:cNvPr>
          <p:cNvSpPr>
            <a:spLocks noGrp="1"/>
          </p:cNvSpPr>
          <p:nvPr>
            <p:ph idx="1"/>
          </p:nvPr>
        </p:nvSpPr>
        <p:spPr/>
        <p:txBody>
          <a:bodyPr>
            <a:normAutofit lnSpcReduction="10000"/>
          </a:bodyPr>
          <a:lstStyle/>
          <a:p>
            <a:pPr marL="91440" indent="-274320">
              <a:buFontTx/>
              <a:buChar char="•"/>
              <a:defRPr/>
            </a:pPr>
            <a:r>
              <a:rPr lang="en-US" dirty="0"/>
              <a:t>A grammar for arithmetic expression can be defined using associative/precedence of operators as</a:t>
            </a:r>
          </a:p>
          <a:p>
            <a:pPr marL="91440" indent="-274320">
              <a:buFontTx/>
              <a:buChar char="•"/>
              <a:defRPr/>
            </a:pPr>
            <a:r>
              <a:rPr lang="en-US" dirty="0"/>
              <a:t>Use </a:t>
            </a:r>
            <a:r>
              <a:rPr lang="en-US" b="1" dirty="0"/>
              <a:t>expr </a:t>
            </a:r>
            <a:r>
              <a:rPr lang="en-US" dirty="0"/>
              <a:t>and </a:t>
            </a:r>
            <a:r>
              <a:rPr lang="en-US" b="1" dirty="0"/>
              <a:t>term</a:t>
            </a:r>
            <a:r>
              <a:rPr lang="en-US" dirty="0"/>
              <a:t> for </a:t>
            </a:r>
            <a:r>
              <a:rPr lang="en-US" b="1" dirty="0"/>
              <a:t>two levels </a:t>
            </a:r>
            <a:r>
              <a:rPr lang="en-US" dirty="0"/>
              <a:t>of precedence and </a:t>
            </a:r>
            <a:r>
              <a:rPr lang="en-US" b="1" dirty="0"/>
              <a:t>factor</a:t>
            </a:r>
          </a:p>
          <a:p>
            <a:pPr marL="365760" lvl="1">
              <a:buClr>
                <a:schemeClr val="accent3"/>
              </a:buClr>
              <a:buFontTx/>
              <a:buChar char="•"/>
              <a:defRPr/>
            </a:pPr>
            <a:r>
              <a:rPr lang="en-US" dirty="0">
                <a:solidFill>
                  <a:srgbClr val="C00000"/>
                </a:solidFill>
              </a:rPr>
              <a:t>factor</a:t>
            </a:r>
            <a:r>
              <a:rPr lang="en-US" dirty="0">
                <a:solidFill>
                  <a:srgbClr val="C00000"/>
                </a:solidFill>
                <a:sym typeface="Symbol" pitchFamily="18" charset="2"/>
              </a:rPr>
              <a:t> </a:t>
            </a:r>
            <a:r>
              <a:rPr lang="en-US" b="1" dirty="0">
                <a:solidFill>
                  <a:srgbClr val="C00000"/>
                </a:solidFill>
                <a:sym typeface="Symbol" pitchFamily="18" charset="2"/>
              </a:rPr>
              <a:t>digit</a:t>
            </a:r>
            <a:r>
              <a:rPr lang="en-US" dirty="0">
                <a:solidFill>
                  <a:srgbClr val="C00000"/>
                </a:solidFill>
                <a:sym typeface="Symbol" pitchFamily="18" charset="2"/>
              </a:rPr>
              <a:t> | (expr)</a:t>
            </a:r>
          </a:p>
          <a:p>
            <a:pPr marL="365760" lvl="1">
              <a:buClr>
                <a:schemeClr val="accent3"/>
              </a:buClr>
              <a:buFontTx/>
              <a:buChar char="•"/>
              <a:defRPr/>
            </a:pPr>
            <a:r>
              <a:rPr lang="en-US" dirty="0">
                <a:solidFill>
                  <a:srgbClr val="C00000"/>
                </a:solidFill>
              </a:rPr>
              <a:t>term</a:t>
            </a:r>
            <a:r>
              <a:rPr lang="en-US" dirty="0">
                <a:solidFill>
                  <a:srgbClr val="C00000"/>
                </a:solidFill>
                <a:sym typeface="Symbol" pitchFamily="18" charset="2"/>
              </a:rPr>
              <a:t>  term </a:t>
            </a:r>
            <a:r>
              <a:rPr lang="en-US" b="1" dirty="0">
                <a:solidFill>
                  <a:srgbClr val="C00000"/>
                </a:solidFill>
                <a:sym typeface="Symbol" pitchFamily="18" charset="2"/>
              </a:rPr>
              <a:t>*</a:t>
            </a:r>
            <a:r>
              <a:rPr lang="en-US" dirty="0">
                <a:solidFill>
                  <a:srgbClr val="C00000"/>
                </a:solidFill>
                <a:sym typeface="Symbol" pitchFamily="18" charset="2"/>
              </a:rPr>
              <a:t> factor | term</a:t>
            </a:r>
            <a:r>
              <a:rPr lang="en-US" b="1" dirty="0">
                <a:solidFill>
                  <a:srgbClr val="C00000"/>
                </a:solidFill>
                <a:sym typeface="Symbol" pitchFamily="18" charset="2"/>
              </a:rPr>
              <a:t>/</a:t>
            </a:r>
            <a:r>
              <a:rPr lang="en-US" dirty="0">
                <a:solidFill>
                  <a:srgbClr val="C00000"/>
                </a:solidFill>
                <a:sym typeface="Symbol" pitchFamily="18" charset="2"/>
              </a:rPr>
              <a:t>factor | factor</a:t>
            </a:r>
          </a:p>
          <a:p>
            <a:pPr marL="365760" lvl="1">
              <a:buClr>
                <a:schemeClr val="accent3"/>
              </a:buClr>
              <a:buFontTx/>
              <a:buChar char="•"/>
              <a:defRPr/>
            </a:pPr>
            <a:r>
              <a:rPr lang="en-US" dirty="0">
                <a:solidFill>
                  <a:srgbClr val="C00000"/>
                </a:solidFill>
              </a:rPr>
              <a:t>expr</a:t>
            </a:r>
            <a:r>
              <a:rPr lang="en-US" dirty="0">
                <a:solidFill>
                  <a:srgbClr val="C00000"/>
                </a:solidFill>
                <a:sym typeface="Symbol" pitchFamily="18" charset="2"/>
              </a:rPr>
              <a:t>  expr </a:t>
            </a:r>
            <a:r>
              <a:rPr lang="en-US" b="1" dirty="0">
                <a:solidFill>
                  <a:srgbClr val="C00000"/>
                </a:solidFill>
                <a:sym typeface="Symbol" pitchFamily="18" charset="2"/>
              </a:rPr>
              <a:t>+ </a:t>
            </a:r>
            <a:r>
              <a:rPr lang="en-US" dirty="0">
                <a:solidFill>
                  <a:srgbClr val="C00000"/>
                </a:solidFill>
                <a:sym typeface="Symbol" pitchFamily="18" charset="2"/>
              </a:rPr>
              <a:t>term| expr </a:t>
            </a:r>
            <a:r>
              <a:rPr lang="en-US" b="1" dirty="0">
                <a:solidFill>
                  <a:srgbClr val="C00000"/>
                </a:solidFill>
                <a:sym typeface="Symbol" pitchFamily="18" charset="2"/>
              </a:rPr>
              <a:t>– </a:t>
            </a:r>
            <a:r>
              <a:rPr lang="en-US" dirty="0">
                <a:solidFill>
                  <a:srgbClr val="C00000"/>
                </a:solidFill>
                <a:sym typeface="Symbol" pitchFamily="18" charset="2"/>
              </a:rPr>
              <a:t>term | term</a:t>
            </a:r>
            <a:endParaRPr lang="en-US" dirty="0">
              <a:solidFill>
                <a:srgbClr val="C00000"/>
              </a:solidFill>
            </a:endParaRPr>
          </a:p>
          <a:p>
            <a:pPr marL="137160" lvl="1" indent="0">
              <a:buClr>
                <a:schemeClr val="accent3"/>
              </a:buClr>
              <a:buNone/>
              <a:defRPr/>
            </a:pPr>
            <a:endParaRPr lang="en-US" dirty="0">
              <a:solidFill>
                <a:srgbClr val="C00000"/>
              </a:solidFill>
              <a:sym typeface="Symbol" pitchFamily="18" charset="2"/>
            </a:endParaRPr>
          </a:p>
          <a:p>
            <a:pPr marL="274320" indent="-274320">
              <a:buFontTx/>
              <a:buChar char="•"/>
              <a:defRPr/>
            </a:pPr>
            <a:r>
              <a:rPr lang="en-US" dirty="0">
                <a:sym typeface="Symbol" pitchFamily="18" charset="2"/>
              </a:rPr>
              <a:t>For N number of precedence levels requires N+1 non-terminals</a:t>
            </a:r>
          </a:p>
          <a:p>
            <a:endParaRPr lang="en-US" dirty="0"/>
          </a:p>
        </p:txBody>
      </p:sp>
    </p:spTree>
    <p:extLst>
      <p:ext uri="{BB962C8B-B14F-4D97-AF65-F5344CB8AC3E}">
        <p14:creationId xmlns:p14="http://schemas.microsoft.com/office/powerpoint/2010/main" val="101264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365126"/>
            <a:ext cx="8515350" cy="1325563"/>
          </a:xfrm>
        </p:spPr>
        <p:txBody>
          <a:bodyPr>
            <a:normAutofit/>
          </a:bodyPr>
          <a:lstStyle/>
          <a:p>
            <a:pPr eaLnBrk="1" fontAlgn="auto" hangingPunct="1">
              <a:spcAft>
                <a:spcPts val="0"/>
              </a:spcAft>
              <a:defRPr/>
            </a:pPr>
            <a:r>
              <a:rPr lang="en-US" dirty="0"/>
              <a:t>Syntax-Directed Translation (SDT)</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EA6C9D7-5D7D-4461-8AB1-11DCAC36C491}" type="slidenum">
              <a:rPr lang="en-US" altLang="en-US">
                <a:solidFill>
                  <a:srgbClr val="7B9899"/>
                </a:solidFill>
              </a:rPr>
              <a:pPr/>
              <a:t>26</a:t>
            </a:fld>
            <a:endParaRPr lang="en-US" altLang="en-US">
              <a:solidFill>
                <a:srgbClr val="7B9899"/>
              </a:solidFill>
            </a:endParaRPr>
          </a:p>
        </p:txBody>
      </p:sp>
      <p:sp>
        <p:nvSpPr>
          <p:cNvPr id="35844" name="Rectangle 3"/>
          <p:cNvSpPr>
            <a:spLocks noGrp="1" noChangeArrowheads="1"/>
          </p:cNvSpPr>
          <p:nvPr>
            <p:ph sz="quarter" idx="1"/>
          </p:nvPr>
        </p:nvSpPr>
        <p:spPr>
          <a:xfrm>
            <a:off x="0" y="1789502"/>
            <a:ext cx="8504238" cy="4572000"/>
          </a:xfrm>
        </p:spPr>
        <p:txBody>
          <a:bodyPr>
            <a:normAutofit fontScale="92500" lnSpcReduction="20000"/>
          </a:bodyPr>
          <a:lstStyle/>
          <a:p>
            <a:pPr eaLnBrk="1" hangingPunct="1">
              <a:buFontTx/>
              <a:buChar char="•"/>
            </a:pPr>
            <a:r>
              <a:rPr lang="en-US" altLang="en-US" dirty="0"/>
              <a:t>SDT</a:t>
            </a:r>
          </a:p>
          <a:p>
            <a:pPr lvl="1" eaLnBrk="1" hangingPunct="1">
              <a:buFontTx/>
              <a:buChar char="•"/>
            </a:pPr>
            <a:r>
              <a:rPr lang="en-US" altLang="en-US" sz="2800" dirty="0">
                <a:solidFill>
                  <a:srgbClr val="C00000"/>
                </a:solidFill>
              </a:rPr>
              <a:t>A compiling implementation method in which the translation is driven by the parser</a:t>
            </a:r>
          </a:p>
          <a:p>
            <a:pPr lvl="1" eaLnBrk="1" hangingPunct="1">
              <a:buFontTx/>
              <a:buChar char="•"/>
            </a:pPr>
            <a:r>
              <a:rPr lang="en-US" altLang="en-US" sz="2800" dirty="0">
                <a:solidFill>
                  <a:srgbClr val="C00000"/>
                </a:solidFill>
              </a:rPr>
              <a:t>Parsing process and parse trees are needed to guide </a:t>
            </a:r>
            <a:r>
              <a:rPr lang="en-US" altLang="en-US" sz="2800" b="1" dirty="0">
                <a:solidFill>
                  <a:srgbClr val="C00000"/>
                </a:solidFill>
              </a:rPr>
              <a:t>semantic analysis, code generation</a:t>
            </a:r>
            <a:r>
              <a:rPr lang="en-US" altLang="en-US" sz="2800" dirty="0">
                <a:solidFill>
                  <a:srgbClr val="C00000"/>
                </a:solidFill>
              </a:rPr>
              <a:t>, etc.</a:t>
            </a:r>
          </a:p>
          <a:p>
            <a:pPr>
              <a:buFontTx/>
              <a:buChar char="•"/>
            </a:pPr>
            <a:r>
              <a:rPr lang="en-US" altLang="en-US" sz="3200" dirty="0"/>
              <a:t>To translate a programming language constructs, a compiler need to know the values(or </a:t>
            </a:r>
            <a:r>
              <a:rPr lang="en-US" altLang="en-US" sz="3200" b="1" i="1" dirty="0"/>
              <a:t>attributes</a:t>
            </a:r>
            <a:r>
              <a:rPr lang="en-US" altLang="en-US" sz="3200" dirty="0"/>
              <a:t>) associated with constructs</a:t>
            </a:r>
          </a:p>
          <a:p>
            <a:pPr>
              <a:buFontTx/>
              <a:buChar char="•"/>
            </a:pPr>
            <a:r>
              <a:rPr lang="en-US" altLang="en-US" sz="3200" dirty="0"/>
              <a:t>Attribute?</a:t>
            </a:r>
          </a:p>
          <a:p>
            <a:pPr lvl="1">
              <a:buFontTx/>
              <a:buChar char="•"/>
            </a:pPr>
            <a:r>
              <a:rPr lang="en-US" altLang="en-US" sz="3200" dirty="0">
                <a:solidFill>
                  <a:srgbClr val="C00000"/>
                </a:solidFill>
              </a:rPr>
              <a:t>Refers to any quantity or characteristics associated with a programming constructs (e.g., type, size, etc.)</a:t>
            </a:r>
          </a:p>
          <a:p>
            <a:pPr lvl="2" eaLnBrk="1" hangingPunct="1">
              <a:buFontTx/>
              <a:buChar char="•"/>
            </a:pPr>
            <a:endParaRPr lang="en-US" altLang="en-US" dirty="0"/>
          </a:p>
        </p:txBody>
      </p:sp>
    </p:spTree>
    <p:extLst>
      <p:ext uri="{BB962C8B-B14F-4D97-AF65-F5344CB8AC3E}">
        <p14:creationId xmlns:p14="http://schemas.microsoft.com/office/powerpoint/2010/main" val="284036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365126"/>
            <a:ext cx="8515350" cy="1325563"/>
          </a:xfrm>
        </p:spPr>
        <p:txBody>
          <a:bodyPr>
            <a:normAutofit/>
          </a:bodyPr>
          <a:lstStyle/>
          <a:p>
            <a:pPr eaLnBrk="1" fontAlgn="auto" hangingPunct="1">
              <a:spcAft>
                <a:spcPts val="0"/>
              </a:spcAft>
              <a:defRPr/>
            </a:pPr>
            <a:r>
              <a:rPr lang="en-US" dirty="0"/>
              <a:t>Definition of Postfix Notation</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D66EBF-F5D7-4C86-8815-896CA07A41DC}" type="slidenum">
              <a:rPr lang="en-US" altLang="en-US">
                <a:solidFill>
                  <a:srgbClr val="7B9899"/>
                </a:solidFill>
              </a:rPr>
              <a:pPr/>
              <a:t>27</a:t>
            </a:fld>
            <a:endParaRPr lang="en-US" altLang="en-US">
              <a:solidFill>
                <a:srgbClr val="7B9899"/>
              </a:solidFill>
            </a:endParaRPr>
          </a:p>
        </p:txBody>
      </p:sp>
      <p:sp>
        <p:nvSpPr>
          <p:cNvPr id="36868" name="Rectangle 3"/>
          <p:cNvSpPr>
            <a:spLocks noGrp="1" noChangeArrowheads="1"/>
          </p:cNvSpPr>
          <p:nvPr>
            <p:ph sz="quarter" idx="1"/>
          </p:nvPr>
        </p:nvSpPr>
        <p:spPr>
          <a:xfrm>
            <a:off x="0" y="1774512"/>
            <a:ext cx="9027622" cy="4572000"/>
          </a:xfrm>
        </p:spPr>
        <p:txBody>
          <a:bodyPr>
            <a:normAutofit/>
          </a:bodyPr>
          <a:lstStyle/>
          <a:p>
            <a:pPr eaLnBrk="1" hangingPunct="1">
              <a:buFontTx/>
              <a:buChar char="•"/>
            </a:pPr>
            <a:r>
              <a:rPr lang="en-US" altLang="en-US" sz="3600" dirty="0"/>
              <a:t>The postfix notation for </a:t>
            </a:r>
            <a:r>
              <a:rPr lang="en-US" altLang="en-US" sz="3600" b="1" dirty="0"/>
              <a:t>expr</a:t>
            </a:r>
            <a:r>
              <a:rPr lang="en-US" altLang="en-US" sz="3600" dirty="0"/>
              <a:t> E can be defined</a:t>
            </a:r>
          </a:p>
          <a:p>
            <a:pPr lvl="1" eaLnBrk="1" hangingPunct="1">
              <a:buFontTx/>
              <a:buChar char="•"/>
            </a:pPr>
            <a:r>
              <a:rPr lang="en-US" altLang="en-US" sz="3200" dirty="0">
                <a:solidFill>
                  <a:srgbClr val="C00000"/>
                </a:solidFill>
              </a:rPr>
              <a:t>If E is a </a:t>
            </a:r>
            <a:r>
              <a:rPr lang="en-US" altLang="en-US" sz="3200" dirty="0" err="1">
                <a:solidFill>
                  <a:srgbClr val="C00000"/>
                </a:solidFill>
              </a:rPr>
              <a:t>var</a:t>
            </a:r>
            <a:r>
              <a:rPr lang="en-US" altLang="en-US" sz="3200" dirty="0">
                <a:solidFill>
                  <a:srgbClr val="C00000"/>
                </a:solidFill>
              </a:rPr>
              <a:t> or constant, then E is its postfix</a:t>
            </a:r>
          </a:p>
          <a:p>
            <a:pPr lvl="1" eaLnBrk="1" hangingPunct="1">
              <a:buFontTx/>
              <a:buChar char="•"/>
            </a:pPr>
            <a:r>
              <a:rPr lang="en-US" altLang="en-US" sz="3200" dirty="0">
                <a:solidFill>
                  <a:srgbClr val="C00000"/>
                </a:solidFill>
              </a:rPr>
              <a:t>If E is an expression of the form E</a:t>
            </a:r>
            <a:r>
              <a:rPr lang="en-US" altLang="en-US" sz="3200" baseline="-25000" dirty="0">
                <a:solidFill>
                  <a:srgbClr val="C00000"/>
                </a:solidFill>
              </a:rPr>
              <a:t>1</a:t>
            </a:r>
            <a:r>
              <a:rPr lang="en-US" altLang="en-US" sz="3200" dirty="0">
                <a:solidFill>
                  <a:srgbClr val="C00000"/>
                </a:solidFill>
              </a:rPr>
              <a:t> op  E</a:t>
            </a:r>
            <a:r>
              <a:rPr lang="en-US" altLang="en-US" sz="3200" baseline="-25000" dirty="0">
                <a:solidFill>
                  <a:srgbClr val="C00000"/>
                </a:solidFill>
              </a:rPr>
              <a:t>2</a:t>
            </a:r>
            <a:r>
              <a:rPr lang="en-US" altLang="en-US" sz="3200" dirty="0">
                <a:solidFill>
                  <a:srgbClr val="C00000"/>
                </a:solidFill>
              </a:rPr>
              <a:t>, then </a:t>
            </a:r>
          </a:p>
          <a:p>
            <a:pPr lvl="2" eaLnBrk="1" hangingPunct="1">
              <a:buFontTx/>
              <a:buChar char="•"/>
            </a:pPr>
            <a:r>
              <a:rPr lang="en-US" altLang="en-US" sz="3200" dirty="0">
                <a:solidFill>
                  <a:srgbClr val="C00000"/>
                </a:solidFill>
              </a:rPr>
              <a:t>E’</a:t>
            </a:r>
            <a:r>
              <a:rPr lang="en-US" altLang="en-US" sz="3200" baseline="-25000" dirty="0">
                <a:solidFill>
                  <a:srgbClr val="C00000"/>
                </a:solidFill>
              </a:rPr>
              <a:t>1</a:t>
            </a:r>
            <a:r>
              <a:rPr lang="en-US" altLang="en-US" sz="3200" dirty="0">
                <a:solidFill>
                  <a:srgbClr val="C00000"/>
                </a:solidFill>
              </a:rPr>
              <a:t> E’</a:t>
            </a:r>
            <a:r>
              <a:rPr lang="en-US" altLang="en-US" sz="3200" baseline="-25000" dirty="0">
                <a:solidFill>
                  <a:srgbClr val="C00000"/>
                </a:solidFill>
              </a:rPr>
              <a:t>2</a:t>
            </a:r>
            <a:r>
              <a:rPr lang="en-US" altLang="en-US" sz="3200" dirty="0">
                <a:solidFill>
                  <a:srgbClr val="C00000"/>
                </a:solidFill>
              </a:rPr>
              <a:t> op</a:t>
            </a:r>
          </a:p>
          <a:p>
            <a:pPr lvl="1" eaLnBrk="1" hangingPunct="1">
              <a:buFontTx/>
              <a:buChar char="•"/>
            </a:pPr>
            <a:r>
              <a:rPr lang="en-US" altLang="en-US" sz="3200" dirty="0">
                <a:solidFill>
                  <a:srgbClr val="C00000"/>
                </a:solidFill>
              </a:rPr>
              <a:t>If E is an expr of the form (E</a:t>
            </a:r>
            <a:r>
              <a:rPr lang="en-US" altLang="en-US" sz="3200" baseline="-25000" dirty="0">
                <a:solidFill>
                  <a:srgbClr val="C00000"/>
                </a:solidFill>
              </a:rPr>
              <a:t>1</a:t>
            </a:r>
            <a:r>
              <a:rPr lang="en-US" altLang="en-US" sz="3200" dirty="0">
                <a:solidFill>
                  <a:srgbClr val="C00000"/>
                </a:solidFill>
              </a:rPr>
              <a:t>), then the postfix for E</a:t>
            </a:r>
            <a:r>
              <a:rPr lang="en-US" altLang="en-US" sz="3200" baseline="-25000" dirty="0">
                <a:solidFill>
                  <a:srgbClr val="C00000"/>
                </a:solidFill>
              </a:rPr>
              <a:t>1</a:t>
            </a:r>
            <a:r>
              <a:rPr lang="en-US" altLang="en-US" sz="3200" dirty="0">
                <a:solidFill>
                  <a:srgbClr val="C00000"/>
                </a:solidFill>
              </a:rPr>
              <a:t> is also the postfix notation for E</a:t>
            </a:r>
          </a:p>
        </p:txBody>
      </p:sp>
    </p:spTree>
    <p:extLst>
      <p:ext uri="{BB962C8B-B14F-4D97-AF65-F5344CB8AC3E}">
        <p14:creationId xmlns:p14="http://schemas.microsoft.com/office/powerpoint/2010/main" val="122189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1112" y="365126"/>
            <a:ext cx="8504238" cy="1325563"/>
          </a:xfrm>
        </p:spPr>
        <p:txBody>
          <a:bodyPr>
            <a:normAutofit/>
          </a:bodyPr>
          <a:lstStyle/>
          <a:p>
            <a:pPr eaLnBrk="1" fontAlgn="auto" hangingPunct="1">
              <a:spcAft>
                <a:spcPts val="0"/>
              </a:spcAft>
              <a:defRPr/>
            </a:pPr>
            <a:r>
              <a:rPr lang="en-US" dirty="0"/>
              <a:t>Syntax-Directed Definitions (SDD)</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79EF67-40C2-4EAD-A312-595F8CF2036D}" type="slidenum">
              <a:rPr lang="en-US" altLang="en-US">
                <a:solidFill>
                  <a:srgbClr val="7B9899"/>
                </a:solidFill>
              </a:rPr>
              <a:pPr/>
              <a:t>28</a:t>
            </a:fld>
            <a:endParaRPr lang="en-US" altLang="en-US">
              <a:solidFill>
                <a:srgbClr val="7B9899"/>
              </a:solidFill>
            </a:endParaRPr>
          </a:p>
        </p:txBody>
      </p:sp>
      <p:sp>
        <p:nvSpPr>
          <p:cNvPr id="52227" name="Rectangle 3"/>
          <p:cNvSpPr>
            <a:spLocks noGrp="1" noChangeArrowheads="1"/>
          </p:cNvSpPr>
          <p:nvPr>
            <p:ph sz="quarter" idx="1"/>
          </p:nvPr>
        </p:nvSpPr>
        <p:spPr>
          <a:xfrm>
            <a:off x="11112" y="1759522"/>
            <a:ext cx="9132888" cy="4572000"/>
          </a:xfrm>
        </p:spPr>
        <p:txBody>
          <a:bodyPr rtlCol="0">
            <a:normAutofit/>
          </a:bodyPr>
          <a:lstStyle/>
          <a:p>
            <a:pPr marL="438912" indent="-320040" eaLnBrk="1" fontAlgn="auto" hangingPunct="1">
              <a:spcBef>
                <a:spcPts val="0"/>
              </a:spcBef>
              <a:spcAft>
                <a:spcPts val="0"/>
              </a:spcAft>
              <a:buFontTx/>
              <a:buChar char="•"/>
              <a:defRPr/>
            </a:pPr>
            <a:r>
              <a:rPr lang="en-US" sz="3600" dirty="0"/>
              <a:t>Uses a CFG to specify the syntax of the input</a:t>
            </a:r>
          </a:p>
          <a:p>
            <a:pPr marL="438912" indent="-320040" eaLnBrk="1" fontAlgn="auto" hangingPunct="1">
              <a:spcBef>
                <a:spcPts val="0"/>
              </a:spcBef>
              <a:spcAft>
                <a:spcPts val="0"/>
              </a:spcAft>
              <a:buFontTx/>
              <a:buChar char="•"/>
              <a:defRPr/>
            </a:pPr>
            <a:r>
              <a:rPr lang="en-US" sz="3600" dirty="0">
                <a:solidFill>
                  <a:srgbClr val="0070C0"/>
                </a:solidFill>
              </a:rPr>
              <a:t>Associates a set of attributes to each grammar symbol without any order</a:t>
            </a:r>
          </a:p>
          <a:p>
            <a:pPr marL="438912" indent="-320040" eaLnBrk="1" fontAlgn="auto" hangingPunct="1">
              <a:spcBef>
                <a:spcPts val="0"/>
              </a:spcBef>
              <a:spcAft>
                <a:spcPts val="0"/>
              </a:spcAft>
              <a:buFontTx/>
              <a:buChar char="•"/>
              <a:defRPr/>
            </a:pPr>
            <a:r>
              <a:rPr lang="en-US" sz="3600" dirty="0">
                <a:solidFill>
                  <a:srgbClr val="7030A0"/>
                </a:solidFill>
              </a:rPr>
              <a:t>Associates a set of semantics rules with each production rule</a:t>
            </a:r>
          </a:p>
          <a:p>
            <a:pPr marL="438912" indent="-320040" eaLnBrk="1" fontAlgn="auto" hangingPunct="1">
              <a:spcBef>
                <a:spcPts val="0"/>
              </a:spcBef>
              <a:spcAft>
                <a:spcPts val="0"/>
              </a:spcAft>
              <a:buFontTx/>
              <a:buChar char="•"/>
              <a:defRPr/>
            </a:pPr>
            <a:r>
              <a:rPr lang="en-US" sz="3600" dirty="0">
                <a:solidFill>
                  <a:srgbClr val="00B050"/>
                </a:solidFill>
              </a:rPr>
              <a:t>Uses Depth-first traversal to evaluate the tree </a:t>
            </a:r>
          </a:p>
          <a:p>
            <a:pPr marL="438912" indent="-320040" eaLnBrk="1" fontAlgn="auto" hangingPunct="1">
              <a:spcBef>
                <a:spcPts val="0"/>
              </a:spcBef>
              <a:spcAft>
                <a:spcPts val="0"/>
              </a:spcAft>
              <a:buFontTx/>
              <a:buChar char="•"/>
              <a:defRPr/>
            </a:pPr>
            <a:r>
              <a:rPr lang="en-US" sz="3600" dirty="0">
                <a:solidFill>
                  <a:schemeClr val="accent1">
                    <a:lumMod val="50000"/>
                  </a:schemeClr>
                </a:solidFill>
              </a:rPr>
              <a:t>Translation is an input-output mapping using attributes</a:t>
            </a:r>
          </a:p>
          <a:p>
            <a:pPr marL="438912" indent="-320040" eaLnBrk="1" fontAlgn="auto" hangingPunct="1">
              <a:spcBef>
                <a:spcPts val="0"/>
              </a:spcBef>
              <a:spcAft>
                <a:spcPts val="0"/>
              </a:spcAft>
              <a:buFontTx/>
              <a:buChar char="•"/>
              <a:defRPr/>
            </a:pPr>
            <a:r>
              <a:rPr lang="en-US" sz="3600" dirty="0">
                <a:solidFill>
                  <a:srgbClr val="C00000"/>
                </a:solidFill>
              </a:rPr>
              <a:t>Creates annotated Parse Tree</a:t>
            </a:r>
          </a:p>
        </p:txBody>
      </p:sp>
    </p:spTree>
    <p:extLst>
      <p:ext uri="{BB962C8B-B14F-4D97-AF65-F5344CB8AC3E}">
        <p14:creationId xmlns:p14="http://schemas.microsoft.com/office/powerpoint/2010/main" val="13301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0"/>
            <a:ext cx="9144000" cy="1325563"/>
          </a:xfrm>
          <a:solidFill>
            <a:srgbClr val="00B050"/>
          </a:solidFill>
        </p:spPr>
        <p:txBody>
          <a:bodyPr>
            <a:normAutofit/>
          </a:bodyPr>
          <a:lstStyle/>
          <a:p>
            <a:pPr eaLnBrk="1" fontAlgn="auto" hangingPunct="1">
              <a:spcAft>
                <a:spcPts val="0"/>
              </a:spcAft>
              <a:defRPr/>
            </a:pPr>
            <a:r>
              <a:rPr lang="en-US" b="1" dirty="0">
                <a:solidFill>
                  <a:schemeClr val="bg1"/>
                </a:solidFill>
              </a:rPr>
              <a:t>SDD for infix to postfix translation</a:t>
            </a:r>
          </a:p>
        </p:txBody>
      </p:sp>
      <p:sp>
        <p:nvSpPr>
          <p:cNvPr id="1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AD230C-C848-40E1-961A-CB7BBF5CA155}" type="slidenum">
              <a:rPr lang="en-US" altLang="en-US">
                <a:solidFill>
                  <a:srgbClr val="7B9899"/>
                </a:solidFill>
              </a:rPr>
              <a:pPr/>
              <a:t>29</a:t>
            </a:fld>
            <a:endParaRPr lang="en-US" altLang="en-US">
              <a:solidFill>
                <a:srgbClr val="7B9899"/>
              </a:solidFill>
            </a:endParaRPr>
          </a:p>
        </p:txBody>
      </p:sp>
      <p:graphicFrame>
        <p:nvGraphicFramePr>
          <p:cNvPr id="54350" name="Group 78"/>
          <p:cNvGraphicFramePr>
            <a:graphicFrameLocks noGrp="1"/>
          </p:cNvGraphicFramePr>
          <p:nvPr>
            <p:extLst>
              <p:ext uri="{D42A27DB-BD31-4B8C-83A1-F6EECF244321}">
                <p14:modId xmlns:p14="http://schemas.microsoft.com/office/powerpoint/2010/main" val="283001154"/>
              </p:ext>
            </p:extLst>
          </p:nvPr>
        </p:nvGraphicFramePr>
        <p:xfrm>
          <a:off x="762000" y="1524000"/>
          <a:ext cx="7772400" cy="4724400"/>
        </p:xfrm>
        <a:graphic>
          <a:graphicData uri="http://schemas.openxmlformats.org/drawingml/2006/table">
            <a:tbl>
              <a:tblPr/>
              <a:tblGrid>
                <a:gridCol w="4267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5540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800" b="0" i="0" u="none" strike="noStrike" cap="none" normalizeH="0" baseline="0" dirty="0">
                          <a:ln>
                            <a:noFill/>
                          </a:ln>
                          <a:solidFill>
                            <a:schemeClr val="bg1"/>
                          </a:solidFill>
                          <a:effectLst/>
                          <a:latin typeface="Arial" charset="0"/>
                        </a:rPr>
                        <a:t>Production Rules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800" b="0" i="0" u="none" strike="noStrike" cap="none" normalizeH="0" baseline="0" dirty="0">
                          <a:ln>
                            <a:noFill/>
                          </a:ln>
                          <a:solidFill>
                            <a:schemeClr val="bg1"/>
                          </a:solidFill>
                          <a:effectLst/>
                          <a:latin typeface="Arial" charset="0"/>
                        </a:rPr>
                        <a:t>Semantics </a:t>
                      </a:r>
                      <a:r>
                        <a:rPr kumimoji="0" lang="en-US" sz="2800" b="0" i="0" u="none" strike="noStrike" cap="none" normalizeH="0" baseline="0" dirty="0" err="1">
                          <a:ln>
                            <a:noFill/>
                          </a:ln>
                          <a:solidFill>
                            <a:schemeClr val="bg1"/>
                          </a:solidFill>
                          <a:effectLst/>
                          <a:latin typeface="Arial" charset="0"/>
                        </a:rPr>
                        <a:t>Ruless</a:t>
                      </a:r>
                      <a:endParaRPr kumimoji="0" lang="en-US" sz="2800" b="0" i="0" u="none" strike="noStrike" cap="none" normalizeH="0" baseline="0" dirty="0">
                        <a:ln>
                          <a:noFill/>
                        </a:ln>
                        <a:solidFill>
                          <a:schemeClr val="bg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4170362">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expr</a:t>
                      </a:r>
                      <a:r>
                        <a:rPr kumimoji="0" lang="en-US" sz="2000" b="0" i="0" u="none" strike="noStrike" cap="none" normalizeH="0" baseline="0" dirty="0">
                          <a:ln>
                            <a:noFill/>
                          </a:ln>
                          <a:solidFill>
                            <a:schemeClr val="tx1"/>
                          </a:solidFill>
                          <a:effectLst/>
                          <a:latin typeface="Arial" charset="0"/>
                          <a:sym typeface="Symbol" pitchFamily="18" charset="2"/>
                        </a:rPr>
                        <a:t>expr1 + term</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expr</a:t>
                      </a:r>
                      <a:r>
                        <a:rPr kumimoji="0" lang="en-US" sz="2000" b="0" i="0" u="none" strike="noStrike" cap="none" normalizeH="0" baseline="0" dirty="0">
                          <a:ln>
                            <a:noFill/>
                          </a:ln>
                          <a:solidFill>
                            <a:schemeClr val="tx1"/>
                          </a:solidFill>
                          <a:effectLst/>
                          <a:latin typeface="Arial" charset="0"/>
                          <a:sym typeface="Symbol" pitchFamily="18" charset="2"/>
                        </a:rPr>
                        <a:t>expr1 -  term</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expr</a:t>
                      </a:r>
                      <a:r>
                        <a:rPr kumimoji="0" lang="en-US" sz="2000" b="0" i="0" u="none" strike="noStrike" cap="none" normalizeH="0" baseline="0" dirty="0">
                          <a:ln>
                            <a:noFill/>
                          </a:ln>
                          <a:solidFill>
                            <a:schemeClr val="tx1"/>
                          </a:solidFill>
                          <a:effectLst/>
                          <a:latin typeface="Arial" charset="0"/>
                          <a:sym typeface="Symbol" pitchFamily="18" charset="2"/>
                        </a:rPr>
                        <a:t> term</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term</a:t>
                      </a:r>
                      <a:r>
                        <a:rPr kumimoji="0" lang="en-US" sz="2000" b="0" i="0" u="none" strike="noStrike" cap="none" normalizeH="0" baseline="0" dirty="0">
                          <a:ln>
                            <a:noFill/>
                          </a:ln>
                          <a:solidFill>
                            <a:schemeClr val="tx1"/>
                          </a:solidFill>
                          <a:effectLst/>
                          <a:latin typeface="Arial" charset="0"/>
                          <a:sym typeface="Symbol" pitchFamily="18" charset="2"/>
                        </a:rPr>
                        <a:t>0</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term</a:t>
                      </a:r>
                      <a:r>
                        <a:rPr kumimoji="0" lang="en-US" sz="2000" b="0" i="0" u="none" strike="noStrike" cap="none" normalizeH="0" baseline="0" dirty="0">
                          <a:ln>
                            <a:noFill/>
                          </a:ln>
                          <a:solidFill>
                            <a:schemeClr val="tx1"/>
                          </a:solidFill>
                          <a:effectLst/>
                          <a:latin typeface="Arial" charset="0"/>
                          <a:sym typeface="Symbol" pitchFamily="18" charset="2"/>
                        </a:rPr>
                        <a:t>1</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term</a:t>
                      </a:r>
                      <a:r>
                        <a:rPr kumimoji="0" lang="en-US" sz="2000" b="0" i="0" u="none" strike="noStrike" cap="none" normalizeH="0" baseline="0" dirty="0">
                          <a:ln>
                            <a:noFill/>
                          </a:ln>
                          <a:solidFill>
                            <a:schemeClr val="tx1"/>
                          </a:solidFill>
                          <a:effectLst/>
                          <a:latin typeface="Arial" charset="0"/>
                          <a:sym typeface="Symbol" pitchFamily="18" charset="2"/>
                        </a:rPr>
                        <a:t>2</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term</a:t>
                      </a:r>
                      <a:r>
                        <a:rPr kumimoji="0" lang="en-US" sz="2000" b="0" i="0" u="none" strike="noStrike" cap="none" normalizeH="0" baseline="0" dirty="0">
                          <a:ln>
                            <a:noFill/>
                          </a:ln>
                          <a:solidFill>
                            <a:schemeClr val="tx1"/>
                          </a:solidFill>
                          <a:effectLst/>
                          <a:latin typeface="Arial" charset="0"/>
                          <a:sym typeface="Symbol" pitchFamily="18" charset="2"/>
                        </a:rPr>
                        <a:t>3</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sym typeface="Symbol" pitchFamily="18" charset="2"/>
                        </a:rPr>
                        <a:t>…</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term</a:t>
                      </a:r>
                      <a:r>
                        <a:rPr kumimoji="0" lang="en-US" sz="2000" b="0" i="0" u="none" strike="noStrike" cap="none" normalizeH="0" baseline="0" dirty="0">
                          <a:ln>
                            <a:noFill/>
                          </a:ln>
                          <a:solidFill>
                            <a:schemeClr val="tx1"/>
                          </a:solidFill>
                          <a:effectLst/>
                          <a:latin typeface="Arial" charset="0"/>
                          <a:sym typeface="Symbol" pitchFamily="18" charset="2"/>
                        </a:rPr>
                        <a:t>9</a:t>
                      </a:r>
                      <a:endParaRPr kumimoji="0" lang="en-US" sz="20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err="1">
                          <a:ln>
                            <a:noFill/>
                          </a:ln>
                          <a:solidFill>
                            <a:schemeClr val="tx1"/>
                          </a:solidFill>
                          <a:effectLst/>
                          <a:latin typeface="Arial" charset="0"/>
                        </a:rPr>
                        <a:t>expr.t</a:t>
                      </a:r>
                      <a:r>
                        <a:rPr kumimoji="0" lang="en-US" sz="2000" b="0" i="0" u="none" strike="noStrike" cap="none" normalizeH="0" baseline="0" dirty="0">
                          <a:ln>
                            <a:noFill/>
                          </a:ln>
                          <a:solidFill>
                            <a:schemeClr val="tx1"/>
                          </a:solidFill>
                          <a:effectLst/>
                          <a:latin typeface="Arial" charset="0"/>
                        </a:rPr>
                        <a:t> := expr1 || </a:t>
                      </a:r>
                      <a:r>
                        <a:rPr kumimoji="0" lang="en-US" sz="2000" b="0" i="0" u="none" strike="noStrike" cap="none" normalizeH="0" baseline="0" dirty="0" err="1">
                          <a:ln>
                            <a:noFill/>
                          </a:ln>
                          <a:solidFill>
                            <a:schemeClr val="tx1"/>
                          </a:solidFill>
                          <a:effectLst/>
                          <a:latin typeface="Arial" charset="0"/>
                        </a:rPr>
                        <a:t>term.t</a:t>
                      </a:r>
                      <a:r>
                        <a:rPr kumimoji="0" lang="en-US" sz="2000" b="0" i="0" u="none" strike="noStrike" cap="none" normalizeH="0" baseline="0" dirty="0">
                          <a:ln>
                            <a:noFill/>
                          </a:ln>
                          <a:solidFill>
                            <a:schemeClr val="tx1"/>
                          </a:solidFill>
                          <a:effectLst/>
                          <a:latin typeface="Arial" charset="0"/>
                        </a:rPr>
                        <a:t> ||’+’ </a:t>
                      </a:r>
                      <a:r>
                        <a:rPr kumimoji="0" lang="en-US" sz="2000" b="0" i="0" u="none" strike="noStrike" cap="none" normalizeH="0" baseline="0" dirty="0" err="1">
                          <a:ln>
                            <a:noFill/>
                          </a:ln>
                          <a:solidFill>
                            <a:schemeClr val="tx1"/>
                          </a:solidFill>
                          <a:effectLst/>
                          <a:latin typeface="Arial" charset="0"/>
                        </a:rPr>
                        <a:t>expr.t</a:t>
                      </a:r>
                      <a:r>
                        <a:rPr kumimoji="0" lang="en-US" sz="2000" b="0" i="0" u="none" strike="noStrike" cap="none" normalizeH="0" baseline="0" dirty="0">
                          <a:ln>
                            <a:noFill/>
                          </a:ln>
                          <a:solidFill>
                            <a:schemeClr val="tx1"/>
                          </a:solidFill>
                          <a:effectLst/>
                          <a:latin typeface="Arial" charset="0"/>
                        </a:rPr>
                        <a:t> := expr1 || </a:t>
                      </a:r>
                      <a:r>
                        <a:rPr kumimoji="0" lang="en-US" sz="2000" b="0" i="0" u="none" strike="noStrike" cap="none" normalizeH="0" baseline="0" dirty="0" err="1">
                          <a:ln>
                            <a:noFill/>
                          </a:ln>
                          <a:solidFill>
                            <a:schemeClr val="tx1"/>
                          </a:solidFill>
                          <a:effectLst/>
                          <a:latin typeface="Arial" charset="0"/>
                        </a:rPr>
                        <a:t>term.t</a:t>
                      </a:r>
                      <a:r>
                        <a:rPr kumimoji="0" lang="en-US" sz="2000" b="0" i="0" u="none" strike="noStrike" cap="none" normalizeH="0" baseline="0" dirty="0">
                          <a:ln>
                            <a:noFill/>
                          </a:ln>
                          <a:solidFill>
                            <a:schemeClr val="tx1"/>
                          </a:solidFill>
                          <a:effectLst/>
                          <a:latin typeface="Arial" charset="0"/>
                        </a:rPr>
                        <a:t> ||’-’ </a:t>
                      </a:r>
                      <a:r>
                        <a:rPr kumimoji="0" lang="en-US" sz="2000" b="0" i="0" u="none" strike="noStrike" cap="none" normalizeH="0" baseline="0" dirty="0" err="1">
                          <a:ln>
                            <a:noFill/>
                          </a:ln>
                          <a:solidFill>
                            <a:schemeClr val="tx1"/>
                          </a:solidFill>
                          <a:effectLst/>
                          <a:latin typeface="Arial" charset="0"/>
                        </a:rPr>
                        <a:t>expr.t</a:t>
                      </a:r>
                      <a:r>
                        <a:rPr kumimoji="0" lang="en-US" sz="2000" b="0" i="0" u="none" strike="noStrike" cap="none" normalizeH="0" baseline="0" dirty="0">
                          <a:ln>
                            <a:noFill/>
                          </a:ln>
                          <a:solidFill>
                            <a:schemeClr val="tx1"/>
                          </a:solidFill>
                          <a:effectLst/>
                          <a:latin typeface="Arial" charset="0"/>
                        </a:rPr>
                        <a:t> := </a:t>
                      </a:r>
                      <a:r>
                        <a:rPr kumimoji="0" lang="en-US" sz="2000" b="0" i="0" u="none" strike="noStrike" cap="none" normalizeH="0" baseline="0" dirty="0" err="1">
                          <a:ln>
                            <a:noFill/>
                          </a:ln>
                          <a:solidFill>
                            <a:schemeClr val="tx1"/>
                          </a:solidFill>
                          <a:effectLst/>
                          <a:latin typeface="Arial" charset="0"/>
                        </a:rPr>
                        <a:t>term.t</a:t>
                      </a:r>
                      <a:r>
                        <a:rPr kumimoji="0" lang="en-US" sz="2000" b="0" i="0" u="none" strike="noStrike" cap="none" normalizeH="0" baseline="0" dirty="0">
                          <a:ln>
                            <a:noFill/>
                          </a:ln>
                          <a:solidFill>
                            <a:schemeClr val="tx1"/>
                          </a:solidFill>
                          <a:effectLst/>
                          <a:latin typeface="Arial" charset="0"/>
                        </a:rPr>
                        <a:t> </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err="1">
                          <a:ln>
                            <a:noFill/>
                          </a:ln>
                          <a:solidFill>
                            <a:schemeClr val="tx1"/>
                          </a:solidFill>
                          <a:effectLst/>
                          <a:latin typeface="Arial" charset="0"/>
                        </a:rPr>
                        <a:t>term.t</a:t>
                      </a:r>
                      <a:r>
                        <a:rPr kumimoji="0" lang="en-US" sz="2000" b="0" i="0" u="none" strike="noStrike" cap="none" normalizeH="0" baseline="0" dirty="0">
                          <a:ln>
                            <a:noFill/>
                          </a:ln>
                          <a:solidFill>
                            <a:schemeClr val="tx1"/>
                          </a:solidFill>
                          <a:effectLst/>
                          <a:latin typeface="Arial" charset="0"/>
                        </a:rPr>
                        <a:t> := ‘0’</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err="1">
                          <a:ln>
                            <a:noFill/>
                          </a:ln>
                          <a:solidFill>
                            <a:schemeClr val="tx1"/>
                          </a:solidFill>
                          <a:effectLst/>
                          <a:latin typeface="Arial" charset="0"/>
                        </a:rPr>
                        <a:t>term.t</a:t>
                      </a:r>
                      <a:r>
                        <a:rPr kumimoji="0" lang="en-US" sz="2000" b="0" i="0" u="none" strike="noStrike" cap="none" normalizeH="0" baseline="0" dirty="0">
                          <a:ln>
                            <a:noFill/>
                          </a:ln>
                          <a:solidFill>
                            <a:schemeClr val="tx1"/>
                          </a:solidFill>
                          <a:effectLst/>
                          <a:latin typeface="Arial" charset="0"/>
                        </a:rPr>
                        <a:t> := ‘1’</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err="1">
                          <a:ln>
                            <a:noFill/>
                          </a:ln>
                          <a:solidFill>
                            <a:schemeClr val="tx1"/>
                          </a:solidFill>
                          <a:effectLst/>
                          <a:latin typeface="Arial" charset="0"/>
                        </a:rPr>
                        <a:t>term.t</a:t>
                      </a:r>
                      <a:r>
                        <a:rPr kumimoji="0" lang="en-US" sz="2000" b="0" i="0" u="none" strike="noStrike" cap="none" normalizeH="0" baseline="0" dirty="0">
                          <a:ln>
                            <a:noFill/>
                          </a:ln>
                          <a:solidFill>
                            <a:schemeClr val="tx1"/>
                          </a:solidFill>
                          <a:effectLst/>
                          <a:latin typeface="Arial" charset="0"/>
                        </a:rPr>
                        <a:t> := ‘2’</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term.t := ‘3’</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charset="0"/>
                        </a:rPr>
                        <a:t>… </a:t>
                      </a:r>
                    </a:p>
                    <a:p>
                      <a:pPr marL="0" marR="0" lvl="0" indent="0" algn="l" defTabSz="914400" rtl="0" eaLnBrk="1" fontAlgn="base" latinLnBrk="0" hangingPunct="1">
                        <a:lnSpc>
                          <a:spcPct val="100000"/>
                        </a:lnSpc>
                        <a:spcBef>
                          <a:spcPct val="20000"/>
                        </a:spcBef>
                        <a:spcAft>
                          <a:spcPct val="0"/>
                        </a:spcAft>
                        <a:buClr>
                          <a:schemeClr val="accent1"/>
                        </a:buClr>
                        <a:buSzPct val="70000"/>
                        <a:buFont typeface="Wingdings" pitchFamily="2" charset="2"/>
                        <a:buNone/>
                        <a:tabLst/>
                      </a:pPr>
                      <a:r>
                        <a:rPr kumimoji="0" lang="en-US" sz="2000" b="0" i="0" u="none" strike="noStrike" cap="none" normalizeH="0" baseline="0" dirty="0" err="1">
                          <a:ln>
                            <a:noFill/>
                          </a:ln>
                          <a:solidFill>
                            <a:schemeClr val="tx1"/>
                          </a:solidFill>
                          <a:effectLst/>
                          <a:latin typeface="Arial" charset="0"/>
                        </a:rPr>
                        <a:t>term.t</a:t>
                      </a:r>
                      <a:r>
                        <a:rPr kumimoji="0" lang="en-US" sz="2000" b="0" i="0" u="none" strike="noStrike" cap="none" normalizeH="0" baseline="0" dirty="0">
                          <a:ln>
                            <a:noFill/>
                          </a:ln>
                          <a:solidFill>
                            <a:schemeClr val="tx1"/>
                          </a:solidFill>
                          <a:effectLst/>
                          <a:latin typeface="Arial" charset="0"/>
                        </a:rPr>
                        <a:t> := ‘9’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31988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3994" y="364331"/>
            <a:ext cx="7886700" cy="1325563"/>
          </a:xfrm>
        </p:spPr>
        <p:txBody>
          <a:bodyPr>
            <a:normAutofit/>
          </a:bodyPr>
          <a:lstStyle/>
          <a:p>
            <a:pPr eaLnBrk="1" fontAlgn="auto" hangingPunct="1">
              <a:spcAft>
                <a:spcPts val="0"/>
              </a:spcAft>
              <a:defRPr/>
            </a:pPr>
            <a:r>
              <a:rPr lang="en-US" dirty="0"/>
              <a:t>Overview</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A8C9802-5DA6-4946-8392-A0ACDFA1C069}" type="slidenum">
              <a:rPr lang="en-US" altLang="en-US">
                <a:solidFill>
                  <a:srgbClr val="7B9899"/>
                </a:solidFill>
              </a:rPr>
              <a:pPr/>
              <a:t>3</a:t>
            </a:fld>
            <a:endParaRPr lang="en-US" altLang="en-US">
              <a:solidFill>
                <a:srgbClr val="7B9899"/>
              </a:solidFill>
            </a:endParaRPr>
          </a:p>
        </p:txBody>
      </p:sp>
      <p:sp>
        <p:nvSpPr>
          <p:cNvPr id="10243" name="Rectangle 3"/>
          <p:cNvSpPr>
            <a:spLocks noGrp="1" noChangeArrowheads="1"/>
          </p:cNvSpPr>
          <p:nvPr>
            <p:ph sz="quarter" idx="1"/>
          </p:nvPr>
        </p:nvSpPr>
        <p:spPr>
          <a:xfrm>
            <a:off x="11112" y="1782008"/>
            <a:ext cx="8965620" cy="4572000"/>
          </a:xfrm>
        </p:spPr>
        <p:txBody>
          <a:bodyPr>
            <a:normAutofit/>
          </a:bodyPr>
          <a:lstStyle/>
          <a:p>
            <a:pPr marL="274320" indent="-274320" eaLnBrk="1" fontAlgn="auto" hangingPunct="1">
              <a:spcAft>
                <a:spcPts val="0"/>
              </a:spcAft>
              <a:buFontTx/>
              <a:buChar char="•"/>
              <a:defRPr/>
            </a:pPr>
            <a:r>
              <a:rPr lang="en-US" sz="2400" dirty="0"/>
              <a:t>Analysis/Synthesis (revisited)</a:t>
            </a:r>
          </a:p>
          <a:p>
            <a:pPr marL="548640" lvl="1" indent="-274320" eaLnBrk="1" fontAlgn="auto" hangingPunct="1">
              <a:spcAft>
                <a:spcPts val="0"/>
              </a:spcAft>
              <a:buFontTx/>
              <a:buChar char="•"/>
              <a:defRPr/>
            </a:pPr>
            <a:r>
              <a:rPr lang="en-US" dirty="0">
                <a:solidFill>
                  <a:srgbClr val="C00000"/>
                </a:solidFill>
              </a:rPr>
              <a:t>Analysis phase breaks up a source program into tokens</a:t>
            </a:r>
          </a:p>
          <a:p>
            <a:pPr marL="548640" lvl="1" indent="-274320" eaLnBrk="1" fontAlgn="auto" hangingPunct="1">
              <a:spcAft>
                <a:spcPts val="0"/>
              </a:spcAft>
              <a:buFontTx/>
              <a:buChar char="•"/>
              <a:defRPr/>
            </a:pPr>
            <a:r>
              <a:rPr lang="en-US" dirty="0">
                <a:solidFill>
                  <a:srgbClr val="C00000"/>
                </a:solidFill>
              </a:rPr>
              <a:t>Generates intermediate code</a:t>
            </a:r>
          </a:p>
          <a:p>
            <a:pPr marL="548640" lvl="1" indent="-274320" eaLnBrk="1" fontAlgn="auto" hangingPunct="1">
              <a:spcAft>
                <a:spcPts val="0"/>
              </a:spcAft>
              <a:buFontTx/>
              <a:buChar char="•"/>
              <a:defRPr/>
            </a:pPr>
            <a:r>
              <a:rPr lang="en-US" dirty="0">
                <a:solidFill>
                  <a:srgbClr val="C00000"/>
                </a:solidFill>
              </a:rPr>
              <a:t>Analysis part concerns with syntax of PL</a:t>
            </a:r>
          </a:p>
          <a:p>
            <a:pPr marL="274320" indent="-274320" eaLnBrk="1" fontAlgn="auto" hangingPunct="1">
              <a:spcAft>
                <a:spcPts val="0"/>
              </a:spcAft>
              <a:buFontTx/>
              <a:buChar char="•"/>
              <a:defRPr/>
            </a:pPr>
            <a:r>
              <a:rPr lang="en-US" sz="2400" dirty="0"/>
              <a:t>A Programming Language can be defined</a:t>
            </a:r>
          </a:p>
          <a:p>
            <a:pPr marL="548640" lvl="1" indent="-274320" eaLnBrk="1" fontAlgn="auto" hangingPunct="1">
              <a:spcAft>
                <a:spcPts val="0"/>
              </a:spcAft>
              <a:buFontTx/>
              <a:buChar char="•"/>
              <a:defRPr/>
            </a:pPr>
            <a:r>
              <a:rPr lang="en-US" dirty="0">
                <a:solidFill>
                  <a:srgbClr val="C00000"/>
                </a:solidFill>
              </a:rPr>
              <a:t>Syntax (precise form)</a:t>
            </a:r>
          </a:p>
          <a:p>
            <a:pPr marL="548640" lvl="1" indent="-274320" eaLnBrk="1" fontAlgn="auto" hangingPunct="1">
              <a:spcAft>
                <a:spcPts val="0"/>
              </a:spcAft>
              <a:buFontTx/>
              <a:buChar char="•"/>
              <a:defRPr/>
            </a:pPr>
            <a:r>
              <a:rPr lang="en-US" dirty="0">
                <a:solidFill>
                  <a:srgbClr val="C00000"/>
                </a:solidFill>
              </a:rPr>
              <a:t>Semantics (meaning, difficult to specify)</a:t>
            </a:r>
          </a:p>
          <a:p>
            <a:pPr marL="274320" indent="-274320" eaLnBrk="1" fontAlgn="auto" hangingPunct="1">
              <a:spcAft>
                <a:spcPts val="0"/>
              </a:spcAft>
              <a:buFontTx/>
              <a:buChar char="•"/>
              <a:defRPr/>
            </a:pPr>
            <a:r>
              <a:rPr lang="en-US" sz="2400" dirty="0"/>
              <a:t>Syntax  represented </a:t>
            </a:r>
          </a:p>
          <a:p>
            <a:pPr marL="731520" lvl="1" indent="-274320">
              <a:buFontTx/>
              <a:buChar char="•"/>
              <a:defRPr/>
            </a:pPr>
            <a:r>
              <a:rPr lang="en-US" dirty="0">
                <a:solidFill>
                  <a:srgbClr val="C00000"/>
                </a:solidFill>
              </a:rPr>
              <a:t>BNF (EBNF)</a:t>
            </a:r>
          </a:p>
          <a:p>
            <a:pPr marL="274320" indent="-274320" eaLnBrk="1" fontAlgn="auto" hangingPunct="1">
              <a:spcAft>
                <a:spcPts val="0"/>
              </a:spcAft>
              <a:buFontTx/>
              <a:buChar char="•"/>
              <a:defRPr/>
            </a:pPr>
            <a:r>
              <a:rPr lang="en-US" sz="2400" dirty="0"/>
              <a:t>Semantics can be </a:t>
            </a:r>
          </a:p>
          <a:p>
            <a:pPr marL="731520" lvl="1" indent="-274320">
              <a:buFontTx/>
              <a:buChar char="•"/>
              <a:defRPr/>
            </a:pPr>
            <a:r>
              <a:rPr lang="en-US" dirty="0">
                <a:solidFill>
                  <a:srgbClr val="C00000"/>
                </a:solidFill>
              </a:rPr>
              <a:t>Informal description</a:t>
            </a:r>
          </a:p>
        </p:txBody>
      </p:sp>
    </p:spTree>
    <p:extLst>
      <p:ext uri="{BB962C8B-B14F-4D97-AF65-F5344CB8AC3E}">
        <p14:creationId xmlns:p14="http://schemas.microsoft.com/office/powerpoint/2010/main" val="291572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24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0"/>
            <a:ext cx="9144000" cy="1130531"/>
          </a:xfrm>
          <a:solidFill>
            <a:srgbClr val="009A44"/>
          </a:solidFill>
        </p:spPr>
        <p:txBody>
          <a:bodyPr>
            <a:normAutofit/>
          </a:bodyPr>
          <a:lstStyle/>
          <a:p>
            <a:pPr eaLnBrk="1" fontAlgn="auto" hangingPunct="1">
              <a:spcAft>
                <a:spcPts val="0"/>
              </a:spcAft>
              <a:defRPr/>
            </a:pPr>
            <a:r>
              <a:rPr lang="en-US" sz="2800" dirty="0">
                <a:solidFill>
                  <a:schemeClr val="bg1"/>
                </a:solidFill>
              </a:rPr>
              <a:t>Step 1: Use a CFG to create the syntax of the input: 9-5+2</a:t>
            </a:r>
            <a:br>
              <a:rPr lang="en-US" sz="2800" dirty="0">
                <a:solidFill>
                  <a:schemeClr val="bg1"/>
                </a:solidFill>
              </a:rPr>
            </a:br>
            <a:endParaRPr lang="en-US" sz="2800" dirty="0">
              <a:solidFill>
                <a:schemeClr val="bg1"/>
              </a:solidFill>
            </a:endParaRPr>
          </a:p>
        </p:txBody>
      </p:sp>
      <p:sp>
        <p:nvSpPr>
          <p:cNvPr id="27"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D7D6C3-98AD-42E8-90A9-CD9C118D3605}" type="slidenum">
              <a:rPr lang="en-US" altLang="en-US">
                <a:solidFill>
                  <a:srgbClr val="7B9899"/>
                </a:solidFill>
              </a:rPr>
              <a:pPr/>
              <a:t>30</a:t>
            </a:fld>
            <a:endParaRPr lang="en-US" altLang="en-US">
              <a:solidFill>
                <a:srgbClr val="7B9899"/>
              </a:solidFill>
            </a:endParaRPr>
          </a:p>
        </p:txBody>
      </p:sp>
      <p:sp>
        <p:nvSpPr>
          <p:cNvPr id="56323" name="Text Box 3"/>
          <p:cNvSpPr txBox="1">
            <a:spLocks noChangeArrowheads="1"/>
          </p:cNvSpPr>
          <p:nvPr/>
        </p:nvSpPr>
        <p:spPr bwMode="auto">
          <a:xfrm>
            <a:off x="3505200" y="2133600"/>
            <a:ext cx="2590800" cy="366713"/>
          </a:xfrm>
          <a:prstGeom prst="rect">
            <a:avLst/>
          </a:prstGeom>
          <a:noFill/>
          <a:ln w="9525">
            <a:noFill/>
            <a:miter lim="800000"/>
            <a:headEnd/>
            <a:tailEnd/>
          </a:ln>
          <a:effectLst/>
        </p:spPr>
        <p:txBody>
          <a:bodyPr>
            <a:spAutoFit/>
          </a:bodyPr>
          <a:lstStyle/>
          <a:p>
            <a:pPr algn="ctr" eaLnBrk="1" hangingPunct="1">
              <a:spcBef>
                <a:spcPct val="50000"/>
              </a:spcBef>
              <a:defRPr/>
            </a:pPr>
            <a:r>
              <a:rPr lang="en-US" b="1" dirty="0" err="1">
                <a:solidFill>
                  <a:schemeClr val="bg2">
                    <a:lumMod val="50000"/>
                  </a:schemeClr>
                </a:solidFill>
                <a:latin typeface="Times New Roman" pitchFamily="18" charset="0"/>
              </a:rPr>
              <a:t>Expr</a:t>
            </a:r>
            <a:endParaRPr lang="en-US" b="1" dirty="0">
              <a:solidFill>
                <a:schemeClr val="bg2">
                  <a:lumMod val="50000"/>
                </a:schemeClr>
              </a:solidFill>
              <a:latin typeface="Times New Roman" pitchFamily="18" charset="0"/>
            </a:endParaRPr>
          </a:p>
        </p:txBody>
      </p:sp>
      <p:sp>
        <p:nvSpPr>
          <p:cNvPr id="56324" name="Line 4"/>
          <p:cNvSpPr>
            <a:spLocks noChangeShapeType="1"/>
          </p:cNvSpPr>
          <p:nvPr/>
        </p:nvSpPr>
        <p:spPr bwMode="auto">
          <a:xfrm flipH="1">
            <a:off x="2895600" y="2667000"/>
            <a:ext cx="1676400" cy="9144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25" name="Line 5"/>
          <p:cNvSpPr>
            <a:spLocks noChangeShapeType="1"/>
          </p:cNvSpPr>
          <p:nvPr/>
        </p:nvSpPr>
        <p:spPr bwMode="auto">
          <a:xfrm>
            <a:off x="4724400" y="2667000"/>
            <a:ext cx="0" cy="32004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26" name="Line 6"/>
          <p:cNvSpPr>
            <a:spLocks noChangeShapeType="1"/>
          </p:cNvSpPr>
          <p:nvPr/>
        </p:nvSpPr>
        <p:spPr bwMode="auto">
          <a:xfrm>
            <a:off x="4876800" y="2667000"/>
            <a:ext cx="1905000" cy="9906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27" name="Line 7"/>
          <p:cNvSpPr>
            <a:spLocks noChangeShapeType="1"/>
          </p:cNvSpPr>
          <p:nvPr/>
        </p:nvSpPr>
        <p:spPr bwMode="auto">
          <a:xfrm>
            <a:off x="2895600" y="4038600"/>
            <a:ext cx="457200" cy="7620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28" name="Line 8"/>
          <p:cNvSpPr>
            <a:spLocks noChangeShapeType="1"/>
          </p:cNvSpPr>
          <p:nvPr/>
        </p:nvSpPr>
        <p:spPr bwMode="auto">
          <a:xfrm>
            <a:off x="3352800" y="5257800"/>
            <a:ext cx="0" cy="4572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29" name="Line 9"/>
          <p:cNvSpPr>
            <a:spLocks noChangeShapeType="1"/>
          </p:cNvSpPr>
          <p:nvPr/>
        </p:nvSpPr>
        <p:spPr bwMode="auto">
          <a:xfrm>
            <a:off x="2438400" y="4038600"/>
            <a:ext cx="0" cy="16764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30" name="Line 10"/>
          <p:cNvSpPr>
            <a:spLocks noChangeShapeType="1"/>
          </p:cNvSpPr>
          <p:nvPr/>
        </p:nvSpPr>
        <p:spPr bwMode="auto">
          <a:xfrm flipH="1">
            <a:off x="1219200" y="3962400"/>
            <a:ext cx="838200" cy="4572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31" name="Line 11"/>
          <p:cNvSpPr>
            <a:spLocks noChangeShapeType="1"/>
          </p:cNvSpPr>
          <p:nvPr/>
        </p:nvSpPr>
        <p:spPr bwMode="auto">
          <a:xfrm>
            <a:off x="1219200" y="4724400"/>
            <a:ext cx="0" cy="3810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32" name="Line 12"/>
          <p:cNvSpPr>
            <a:spLocks noChangeShapeType="1"/>
          </p:cNvSpPr>
          <p:nvPr/>
        </p:nvSpPr>
        <p:spPr bwMode="auto">
          <a:xfrm>
            <a:off x="1219200" y="5410200"/>
            <a:ext cx="0" cy="3810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33" name="Text Box 13"/>
          <p:cNvSpPr txBox="1">
            <a:spLocks noChangeArrowheads="1"/>
          </p:cNvSpPr>
          <p:nvPr/>
        </p:nvSpPr>
        <p:spPr bwMode="auto">
          <a:xfrm>
            <a:off x="5410200" y="3733800"/>
            <a:ext cx="2590800" cy="366713"/>
          </a:xfrm>
          <a:prstGeom prst="rect">
            <a:avLst/>
          </a:prstGeom>
          <a:noFill/>
          <a:ln w="9525">
            <a:noFill/>
            <a:miter lim="800000"/>
            <a:headEnd/>
            <a:tailEnd/>
          </a:ln>
          <a:effectLst/>
        </p:spPr>
        <p:txBody>
          <a:bodyPr>
            <a:spAutoFit/>
          </a:bodyPr>
          <a:lstStyle/>
          <a:p>
            <a:pPr algn="ctr" eaLnBrk="1" hangingPunct="1">
              <a:spcBef>
                <a:spcPct val="50000"/>
              </a:spcBef>
              <a:defRPr/>
            </a:pPr>
            <a:r>
              <a:rPr lang="en-US" b="1" dirty="0">
                <a:solidFill>
                  <a:schemeClr val="bg2">
                    <a:lumMod val="50000"/>
                  </a:schemeClr>
                </a:solidFill>
                <a:latin typeface="Times New Roman" pitchFamily="18" charset="0"/>
              </a:rPr>
              <a:t>Term</a:t>
            </a:r>
          </a:p>
        </p:txBody>
      </p:sp>
      <p:sp>
        <p:nvSpPr>
          <p:cNvPr id="56334" name="Line 14"/>
          <p:cNvSpPr>
            <a:spLocks noChangeShapeType="1"/>
          </p:cNvSpPr>
          <p:nvPr/>
        </p:nvSpPr>
        <p:spPr bwMode="auto">
          <a:xfrm>
            <a:off x="6705600" y="4191000"/>
            <a:ext cx="0" cy="1600200"/>
          </a:xfrm>
          <a:prstGeom prst="line">
            <a:avLst/>
          </a:prstGeom>
          <a:noFill/>
          <a:ln w="9525">
            <a:solidFill>
              <a:schemeClr val="tx1"/>
            </a:solidFill>
            <a:round/>
            <a:headEnd/>
            <a:tailEnd/>
          </a:ln>
          <a:effectLst/>
        </p:spPr>
        <p:txBody>
          <a:bodyPr wrap="none"/>
          <a:lstStyle/>
          <a:p>
            <a:pPr>
              <a:defRPr/>
            </a:pPr>
            <a:endParaRPr lang="en-US">
              <a:solidFill>
                <a:schemeClr val="bg2">
                  <a:lumMod val="50000"/>
                </a:schemeClr>
              </a:solidFill>
              <a:latin typeface="Arial" charset="0"/>
            </a:endParaRPr>
          </a:p>
        </p:txBody>
      </p:sp>
      <p:sp>
        <p:nvSpPr>
          <p:cNvPr id="56335" name="Text Box 15"/>
          <p:cNvSpPr txBox="1">
            <a:spLocks noChangeArrowheads="1"/>
          </p:cNvSpPr>
          <p:nvPr/>
        </p:nvSpPr>
        <p:spPr bwMode="auto">
          <a:xfrm>
            <a:off x="1447800" y="3581400"/>
            <a:ext cx="2590800" cy="366713"/>
          </a:xfrm>
          <a:prstGeom prst="rect">
            <a:avLst/>
          </a:prstGeom>
          <a:noFill/>
          <a:ln w="9525">
            <a:noFill/>
            <a:miter lim="800000"/>
            <a:headEnd/>
            <a:tailEnd/>
          </a:ln>
          <a:effectLst/>
        </p:spPr>
        <p:txBody>
          <a:bodyPr>
            <a:spAutoFit/>
          </a:bodyPr>
          <a:lstStyle/>
          <a:p>
            <a:pPr algn="ctr" eaLnBrk="1" hangingPunct="1">
              <a:spcBef>
                <a:spcPct val="50000"/>
              </a:spcBef>
              <a:defRPr/>
            </a:pPr>
            <a:r>
              <a:rPr lang="en-US" b="1">
                <a:solidFill>
                  <a:schemeClr val="bg2">
                    <a:lumMod val="50000"/>
                  </a:schemeClr>
                </a:solidFill>
                <a:latin typeface="Times New Roman" pitchFamily="18" charset="0"/>
              </a:rPr>
              <a:t>Expr</a:t>
            </a:r>
          </a:p>
        </p:txBody>
      </p:sp>
      <p:sp>
        <p:nvSpPr>
          <p:cNvPr id="56336" name="Text Box 16"/>
          <p:cNvSpPr txBox="1">
            <a:spLocks noChangeArrowheads="1"/>
          </p:cNvSpPr>
          <p:nvPr/>
        </p:nvSpPr>
        <p:spPr bwMode="auto">
          <a:xfrm>
            <a:off x="2362200" y="4800600"/>
            <a:ext cx="2590800" cy="366713"/>
          </a:xfrm>
          <a:prstGeom prst="rect">
            <a:avLst/>
          </a:prstGeom>
          <a:noFill/>
          <a:ln w="9525">
            <a:noFill/>
            <a:miter lim="800000"/>
            <a:headEnd/>
            <a:tailEnd/>
          </a:ln>
          <a:effectLst/>
        </p:spPr>
        <p:txBody>
          <a:bodyPr>
            <a:spAutoFit/>
          </a:bodyPr>
          <a:lstStyle/>
          <a:p>
            <a:pPr eaLnBrk="1" hangingPunct="1">
              <a:spcBef>
                <a:spcPct val="50000"/>
              </a:spcBef>
              <a:defRPr/>
            </a:pPr>
            <a:r>
              <a:rPr lang="en-US" b="1">
                <a:solidFill>
                  <a:schemeClr val="bg2">
                    <a:lumMod val="50000"/>
                  </a:schemeClr>
                </a:solidFill>
                <a:latin typeface="Times New Roman" pitchFamily="18" charset="0"/>
              </a:rPr>
              <a:t>             Term</a:t>
            </a:r>
          </a:p>
        </p:txBody>
      </p:sp>
      <p:sp>
        <p:nvSpPr>
          <p:cNvPr id="56337" name="Text Box 17"/>
          <p:cNvSpPr txBox="1">
            <a:spLocks noChangeArrowheads="1"/>
          </p:cNvSpPr>
          <p:nvPr/>
        </p:nvSpPr>
        <p:spPr bwMode="auto">
          <a:xfrm>
            <a:off x="533400" y="4343400"/>
            <a:ext cx="1447800" cy="366713"/>
          </a:xfrm>
          <a:prstGeom prst="rect">
            <a:avLst/>
          </a:prstGeom>
          <a:noFill/>
          <a:ln w="9525">
            <a:noFill/>
            <a:miter lim="800000"/>
            <a:headEnd/>
            <a:tailEnd/>
          </a:ln>
          <a:effectLst/>
        </p:spPr>
        <p:txBody>
          <a:bodyPr>
            <a:spAutoFit/>
          </a:bodyPr>
          <a:lstStyle/>
          <a:p>
            <a:pPr algn="ctr" eaLnBrk="1" hangingPunct="1">
              <a:spcBef>
                <a:spcPct val="50000"/>
              </a:spcBef>
              <a:defRPr/>
            </a:pPr>
            <a:r>
              <a:rPr lang="en-US" b="1">
                <a:solidFill>
                  <a:schemeClr val="bg2">
                    <a:lumMod val="50000"/>
                  </a:schemeClr>
                </a:solidFill>
                <a:latin typeface="Times New Roman" pitchFamily="18" charset="0"/>
              </a:rPr>
              <a:t>Expr</a:t>
            </a:r>
          </a:p>
        </p:txBody>
      </p:sp>
      <p:sp>
        <p:nvSpPr>
          <p:cNvPr id="56338" name="Text Box 18"/>
          <p:cNvSpPr txBox="1">
            <a:spLocks noChangeArrowheads="1"/>
          </p:cNvSpPr>
          <p:nvPr/>
        </p:nvSpPr>
        <p:spPr bwMode="auto">
          <a:xfrm>
            <a:off x="457200" y="5105400"/>
            <a:ext cx="1524000" cy="366713"/>
          </a:xfrm>
          <a:prstGeom prst="rect">
            <a:avLst/>
          </a:prstGeom>
          <a:noFill/>
          <a:ln w="9525">
            <a:noFill/>
            <a:miter lim="800000"/>
            <a:headEnd/>
            <a:tailEnd/>
          </a:ln>
          <a:effectLst/>
        </p:spPr>
        <p:txBody>
          <a:bodyPr>
            <a:spAutoFit/>
          </a:bodyPr>
          <a:lstStyle/>
          <a:p>
            <a:pPr algn="ctr" eaLnBrk="1" hangingPunct="1">
              <a:spcBef>
                <a:spcPct val="50000"/>
              </a:spcBef>
              <a:defRPr/>
            </a:pPr>
            <a:r>
              <a:rPr lang="en-US" b="1">
                <a:solidFill>
                  <a:schemeClr val="bg2">
                    <a:lumMod val="50000"/>
                  </a:schemeClr>
                </a:solidFill>
                <a:latin typeface="Times New Roman" pitchFamily="18" charset="0"/>
              </a:rPr>
              <a:t>Term</a:t>
            </a:r>
          </a:p>
        </p:txBody>
      </p:sp>
      <p:sp>
        <p:nvSpPr>
          <p:cNvPr id="56339" name="Text Box 19"/>
          <p:cNvSpPr txBox="1">
            <a:spLocks noChangeArrowheads="1"/>
          </p:cNvSpPr>
          <p:nvPr/>
        </p:nvSpPr>
        <p:spPr bwMode="auto">
          <a:xfrm>
            <a:off x="5916272" y="5715000"/>
            <a:ext cx="1540560" cy="366713"/>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US" b="1" dirty="0">
                <a:solidFill>
                  <a:schemeClr val="bg2">
                    <a:lumMod val="50000"/>
                  </a:schemeClr>
                </a:solidFill>
                <a:latin typeface="Times New Roman" pitchFamily="18" charset="0"/>
              </a:rPr>
              <a:t>2</a:t>
            </a:r>
          </a:p>
        </p:txBody>
      </p:sp>
      <p:sp>
        <p:nvSpPr>
          <p:cNvPr id="56340" name="Text Box 20"/>
          <p:cNvSpPr txBox="1">
            <a:spLocks noChangeArrowheads="1"/>
          </p:cNvSpPr>
          <p:nvPr/>
        </p:nvSpPr>
        <p:spPr bwMode="auto">
          <a:xfrm>
            <a:off x="3429000" y="5791200"/>
            <a:ext cx="2590800" cy="366713"/>
          </a:xfrm>
          <a:prstGeom prst="rect">
            <a:avLst/>
          </a:prstGeom>
          <a:noFill/>
          <a:ln w="9525">
            <a:noFill/>
            <a:miter lim="800000"/>
            <a:headEnd/>
            <a:tailEnd/>
          </a:ln>
          <a:effectLst/>
        </p:spPr>
        <p:txBody>
          <a:bodyPr>
            <a:spAutoFit/>
          </a:bodyPr>
          <a:lstStyle/>
          <a:p>
            <a:pPr algn="ctr" eaLnBrk="1" hangingPunct="1">
              <a:spcBef>
                <a:spcPct val="50000"/>
              </a:spcBef>
              <a:defRPr/>
            </a:pPr>
            <a:r>
              <a:rPr lang="en-US" b="1">
                <a:solidFill>
                  <a:schemeClr val="bg2">
                    <a:lumMod val="50000"/>
                  </a:schemeClr>
                </a:solidFill>
                <a:latin typeface="Times New Roman" pitchFamily="18" charset="0"/>
              </a:rPr>
              <a:t>+</a:t>
            </a:r>
          </a:p>
        </p:txBody>
      </p:sp>
      <p:sp>
        <p:nvSpPr>
          <p:cNvPr id="56341" name="Text Box 21"/>
          <p:cNvSpPr txBox="1">
            <a:spLocks noChangeArrowheads="1"/>
          </p:cNvSpPr>
          <p:nvPr/>
        </p:nvSpPr>
        <p:spPr bwMode="auto">
          <a:xfrm>
            <a:off x="2362200" y="5715000"/>
            <a:ext cx="1981200" cy="366713"/>
          </a:xfrm>
          <a:prstGeom prst="rect">
            <a:avLst/>
          </a:prstGeom>
          <a:noFill/>
          <a:ln w="9525">
            <a:noFill/>
            <a:miter lim="800000"/>
            <a:headEnd/>
            <a:tailEnd/>
          </a:ln>
          <a:effectLst/>
        </p:spPr>
        <p:txBody>
          <a:bodyPr>
            <a:spAutoFit/>
          </a:bodyPr>
          <a:lstStyle/>
          <a:p>
            <a:pPr algn="ctr" eaLnBrk="1" hangingPunct="1">
              <a:spcBef>
                <a:spcPct val="50000"/>
              </a:spcBef>
              <a:defRPr/>
            </a:pPr>
            <a:r>
              <a:rPr lang="en-US" b="1">
                <a:solidFill>
                  <a:schemeClr val="bg2">
                    <a:lumMod val="50000"/>
                  </a:schemeClr>
                </a:solidFill>
                <a:latin typeface="Times New Roman" pitchFamily="18" charset="0"/>
              </a:rPr>
              <a:t>5</a:t>
            </a:r>
          </a:p>
        </p:txBody>
      </p:sp>
      <p:sp>
        <p:nvSpPr>
          <p:cNvPr id="56342" name="Text Box 22"/>
          <p:cNvSpPr txBox="1">
            <a:spLocks noChangeArrowheads="1"/>
          </p:cNvSpPr>
          <p:nvPr/>
        </p:nvSpPr>
        <p:spPr bwMode="auto">
          <a:xfrm>
            <a:off x="1828800" y="5791200"/>
            <a:ext cx="1447800" cy="366713"/>
          </a:xfrm>
          <a:prstGeom prst="rect">
            <a:avLst/>
          </a:prstGeom>
          <a:noFill/>
          <a:ln w="9525">
            <a:noFill/>
            <a:miter lim="800000"/>
            <a:headEnd/>
            <a:tailEnd/>
          </a:ln>
          <a:effectLst/>
        </p:spPr>
        <p:txBody>
          <a:bodyPr>
            <a:spAutoFit/>
          </a:bodyPr>
          <a:lstStyle/>
          <a:p>
            <a:pPr algn="ctr" eaLnBrk="1" hangingPunct="1">
              <a:spcBef>
                <a:spcPct val="50000"/>
              </a:spcBef>
              <a:defRPr/>
            </a:pPr>
            <a:r>
              <a:rPr lang="en-US" b="1">
                <a:solidFill>
                  <a:schemeClr val="bg2">
                    <a:lumMod val="50000"/>
                  </a:schemeClr>
                </a:solidFill>
                <a:latin typeface="Times New Roman" pitchFamily="18" charset="0"/>
              </a:rPr>
              <a:t>-</a:t>
            </a:r>
          </a:p>
        </p:txBody>
      </p:sp>
      <p:sp>
        <p:nvSpPr>
          <p:cNvPr id="56343" name="Text Box 23"/>
          <p:cNvSpPr txBox="1">
            <a:spLocks noChangeArrowheads="1"/>
          </p:cNvSpPr>
          <p:nvPr/>
        </p:nvSpPr>
        <p:spPr bwMode="auto">
          <a:xfrm>
            <a:off x="533400" y="5791200"/>
            <a:ext cx="1371600" cy="366713"/>
          </a:xfrm>
          <a:prstGeom prst="rect">
            <a:avLst/>
          </a:prstGeom>
          <a:noFill/>
          <a:ln w="9525">
            <a:noFill/>
            <a:miter lim="800000"/>
            <a:headEnd/>
            <a:tailEnd/>
          </a:ln>
          <a:effectLst/>
        </p:spPr>
        <p:txBody>
          <a:bodyPr wrap="square">
            <a:spAutoFit/>
          </a:bodyPr>
          <a:lstStyle/>
          <a:p>
            <a:pPr algn="ctr" eaLnBrk="1" hangingPunct="1">
              <a:spcBef>
                <a:spcPct val="50000"/>
              </a:spcBef>
              <a:defRPr/>
            </a:pPr>
            <a:r>
              <a:rPr lang="en-US" b="1" dirty="0">
                <a:solidFill>
                  <a:schemeClr val="bg2">
                    <a:lumMod val="50000"/>
                  </a:schemeClr>
                </a:solidFill>
                <a:latin typeface="Times New Roman" pitchFamily="18" charset="0"/>
              </a:rPr>
              <a:t>9</a:t>
            </a:r>
          </a:p>
        </p:txBody>
      </p:sp>
      <p:sp>
        <p:nvSpPr>
          <p:cNvPr id="56344" name="Freeform 24"/>
          <p:cNvSpPr>
            <a:spLocks/>
          </p:cNvSpPr>
          <p:nvPr/>
        </p:nvSpPr>
        <p:spPr bwMode="auto">
          <a:xfrm>
            <a:off x="457200" y="2133600"/>
            <a:ext cx="2933700" cy="3657600"/>
          </a:xfrm>
          <a:custGeom>
            <a:avLst/>
            <a:gdLst/>
            <a:ahLst/>
            <a:cxnLst>
              <a:cxn ang="0">
                <a:pos x="1756" y="48"/>
              </a:cxn>
              <a:cxn ang="0">
                <a:pos x="1381" y="75"/>
              </a:cxn>
              <a:cxn ang="0">
                <a:pos x="229" y="130"/>
              </a:cxn>
              <a:cxn ang="0">
                <a:pos x="156" y="148"/>
              </a:cxn>
              <a:cxn ang="0">
                <a:pos x="65" y="240"/>
              </a:cxn>
              <a:cxn ang="0">
                <a:pos x="55" y="267"/>
              </a:cxn>
              <a:cxn ang="0">
                <a:pos x="37" y="294"/>
              </a:cxn>
              <a:cxn ang="0">
                <a:pos x="19" y="377"/>
              </a:cxn>
              <a:cxn ang="0">
                <a:pos x="10" y="2388"/>
              </a:cxn>
            </a:cxnLst>
            <a:rect l="0" t="0" r="r" b="b"/>
            <a:pathLst>
              <a:path w="1756" h="2388">
                <a:moveTo>
                  <a:pt x="1756" y="48"/>
                </a:moveTo>
                <a:cubicBezTo>
                  <a:pt x="1625" y="0"/>
                  <a:pt x="1507" y="66"/>
                  <a:pt x="1381" y="75"/>
                </a:cubicBezTo>
                <a:cubicBezTo>
                  <a:pt x="996" y="103"/>
                  <a:pt x="616" y="124"/>
                  <a:pt x="229" y="130"/>
                </a:cubicBezTo>
                <a:cubicBezTo>
                  <a:pt x="205" y="138"/>
                  <a:pt x="180" y="139"/>
                  <a:pt x="156" y="148"/>
                </a:cubicBezTo>
                <a:cubicBezTo>
                  <a:pt x="116" y="163"/>
                  <a:pt x="93" y="211"/>
                  <a:pt x="65" y="240"/>
                </a:cubicBezTo>
                <a:cubicBezTo>
                  <a:pt x="62" y="249"/>
                  <a:pt x="59" y="258"/>
                  <a:pt x="55" y="267"/>
                </a:cubicBezTo>
                <a:cubicBezTo>
                  <a:pt x="50" y="277"/>
                  <a:pt x="41" y="284"/>
                  <a:pt x="37" y="294"/>
                </a:cubicBezTo>
                <a:cubicBezTo>
                  <a:pt x="32" y="305"/>
                  <a:pt x="21" y="369"/>
                  <a:pt x="19" y="377"/>
                </a:cubicBezTo>
                <a:cubicBezTo>
                  <a:pt x="0" y="1358"/>
                  <a:pt x="10" y="688"/>
                  <a:pt x="10" y="2388"/>
                </a:cubicBezTo>
              </a:path>
            </a:pathLst>
          </a:custGeom>
          <a:noFill/>
          <a:ln w="76200" cmpd="sng">
            <a:solidFill>
              <a:srgbClr val="009A44"/>
            </a:solidFill>
            <a:round/>
            <a:headEnd type="none" w="med" len="med"/>
            <a:tailEnd type="triangle" w="med" len="med"/>
          </a:ln>
          <a:effectLst/>
        </p:spPr>
        <p:txBody>
          <a:bodyPr wrap="none"/>
          <a:lstStyle/>
          <a:p>
            <a:pPr>
              <a:defRPr/>
            </a:pPr>
            <a:endParaRPr lang="en-US">
              <a:solidFill>
                <a:schemeClr val="bg2">
                  <a:lumMod val="50000"/>
                </a:schemeClr>
              </a:solidFill>
              <a:latin typeface="Arial" charset="0"/>
            </a:endParaRPr>
          </a:p>
        </p:txBody>
      </p:sp>
    </p:spTree>
    <p:extLst>
      <p:ext uri="{BB962C8B-B14F-4D97-AF65-F5344CB8AC3E}">
        <p14:creationId xmlns:p14="http://schemas.microsoft.com/office/powerpoint/2010/main" val="17512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3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3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3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3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3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3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3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3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3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3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3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3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3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3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3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3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3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3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3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4" grpId="0" animBg="1"/>
      <p:bldP spid="56325" grpId="0" animBg="1"/>
      <p:bldP spid="56326" grpId="0" animBg="1"/>
      <p:bldP spid="56327" grpId="0" animBg="1"/>
      <p:bldP spid="56328" grpId="0" animBg="1"/>
      <p:bldP spid="56329" grpId="0" animBg="1"/>
      <p:bldP spid="56330" grpId="0" animBg="1"/>
      <p:bldP spid="56331" grpId="0" animBg="1"/>
      <p:bldP spid="56332" grpId="0" animBg="1"/>
      <p:bldP spid="56333" grpId="0"/>
      <p:bldP spid="56334" grpId="0" animBg="1"/>
      <p:bldP spid="56335" grpId="0"/>
      <p:bldP spid="56336" grpId="0"/>
      <p:bldP spid="56337" grpId="0"/>
      <p:bldP spid="56338" grpId="0"/>
      <p:bldP spid="56339" grpId="0"/>
      <p:bldP spid="56340" grpId="0"/>
      <p:bldP spid="56341" grpId="0"/>
      <p:bldP spid="56342" grpId="0"/>
      <p:bldP spid="56343" grpId="0"/>
      <p:bldP spid="563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0" y="0"/>
            <a:ext cx="9052560" cy="1325562"/>
          </a:xfrm>
          <a:solidFill>
            <a:srgbClr val="009A44"/>
          </a:solidFill>
        </p:spPr>
        <p:txBody>
          <a:bodyPr>
            <a:normAutofit/>
          </a:bodyPr>
          <a:lstStyle/>
          <a:p>
            <a:pPr eaLnBrk="1" fontAlgn="auto" hangingPunct="1">
              <a:spcAft>
                <a:spcPts val="0"/>
              </a:spcAft>
              <a:defRPr/>
            </a:pPr>
            <a:r>
              <a:rPr lang="en-US" sz="4000" dirty="0">
                <a:solidFill>
                  <a:schemeClr val="bg1"/>
                </a:solidFill>
              </a:rPr>
              <a:t>Step 2: Attach attributes to each grammar symbol</a:t>
            </a:r>
          </a:p>
        </p:txBody>
      </p:sp>
      <p:sp>
        <p:nvSpPr>
          <p:cNvPr id="2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0871C5F-8395-4E1C-A51F-C0CFF1A3EEF7}" type="slidenum">
              <a:rPr lang="en-US" altLang="en-US">
                <a:solidFill>
                  <a:srgbClr val="7B9899"/>
                </a:solidFill>
              </a:rPr>
              <a:pPr/>
              <a:t>31</a:t>
            </a:fld>
            <a:endParaRPr lang="en-US" altLang="en-US">
              <a:solidFill>
                <a:srgbClr val="7B9899"/>
              </a:solidFill>
            </a:endParaRPr>
          </a:p>
        </p:txBody>
      </p:sp>
      <p:sp>
        <p:nvSpPr>
          <p:cNvPr id="40964" name="Text Box 3"/>
          <p:cNvSpPr txBox="1">
            <a:spLocks noChangeArrowheads="1"/>
          </p:cNvSpPr>
          <p:nvPr/>
        </p:nvSpPr>
        <p:spPr bwMode="auto">
          <a:xfrm>
            <a:off x="3505200" y="2133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Expr.t</a:t>
            </a:r>
          </a:p>
        </p:txBody>
      </p:sp>
      <p:sp>
        <p:nvSpPr>
          <p:cNvPr id="40965" name="Line 4"/>
          <p:cNvSpPr>
            <a:spLocks noChangeShapeType="1"/>
          </p:cNvSpPr>
          <p:nvPr/>
        </p:nvSpPr>
        <p:spPr bwMode="auto">
          <a:xfrm flipH="1">
            <a:off x="2895600" y="2667000"/>
            <a:ext cx="1676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66" name="Line 5"/>
          <p:cNvSpPr>
            <a:spLocks noChangeShapeType="1"/>
          </p:cNvSpPr>
          <p:nvPr/>
        </p:nvSpPr>
        <p:spPr bwMode="auto">
          <a:xfrm>
            <a:off x="4724400" y="2667000"/>
            <a:ext cx="0" cy="3200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67" name="Line 6"/>
          <p:cNvSpPr>
            <a:spLocks noChangeShapeType="1"/>
          </p:cNvSpPr>
          <p:nvPr/>
        </p:nvSpPr>
        <p:spPr bwMode="auto">
          <a:xfrm>
            <a:off x="4876800" y="2667000"/>
            <a:ext cx="19050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68" name="Line 7"/>
          <p:cNvSpPr>
            <a:spLocks noChangeShapeType="1"/>
          </p:cNvSpPr>
          <p:nvPr/>
        </p:nvSpPr>
        <p:spPr bwMode="auto">
          <a:xfrm>
            <a:off x="2895600" y="4038600"/>
            <a:ext cx="457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69" name="Line 8"/>
          <p:cNvSpPr>
            <a:spLocks noChangeShapeType="1"/>
          </p:cNvSpPr>
          <p:nvPr/>
        </p:nvSpPr>
        <p:spPr bwMode="auto">
          <a:xfrm>
            <a:off x="3352800" y="52578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0" name="Line 9"/>
          <p:cNvSpPr>
            <a:spLocks noChangeShapeType="1"/>
          </p:cNvSpPr>
          <p:nvPr/>
        </p:nvSpPr>
        <p:spPr bwMode="auto">
          <a:xfrm>
            <a:off x="2438400" y="4038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1" name="Line 10"/>
          <p:cNvSpPr>
            <a:spLocks noChangeShapeType="1"/>
          </p:cNvSpPr>
          <p:nvPr/>
        </p:nvSpPr>
        <p:spPr bwMode="auto">
          <a:xfrm flipH="1">
            <a:off x="1219200" y="3962400"/>
            <a:ext cx="838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2" name="Line 11"/>
          <p:cNvSpPr>
            <a:spLocks noChangeShapeType="1"/>
          </p:cNvSpPr>
          <p:nvPr/>
        </p:nvSpPr>
        <p:spPr bwMode="auto">
          <a:xfrm>
            <a:off x="1219200" y="4724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3" name="Line 12"/>
          <p:cNvSpPr>
            <a:spLocks noChangeShapeType="1"/>
          </p:cNvSpPr>
          <p:nvPr/>
        </p:nvSpPr>
        <p:spPr bwMode="auto">
          <a:xfrm>
            <a:off x="1219200" y="54102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4" name="Text Box 13"/>
          <p:cNvSpPr txBox="1">
            <a:spLocks noChangeArrowheads="1"/>
          </p:cNvSpPr>
          <p:nvPr/>
        </p:nvSpPr>
        <p:spPr bwMode="auto">
          <a:xfrm>
            <a:off x="5410200" y="37338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Term.t </a:t>
            </a:r>
          </a:p>
        </p:txBody>
      </p:sp>
      <p:sp>
        <p:nvSpPr>
          <p:cNvPr id="40975" name="Line 14"/>
          <p:cNvSpPr>
            <a:spLocks noChangeShapeType="1"/>
          </p:cNvSpPr>
          <p:nvPr/>
        </p:nvSpPr>
        <p:spPr bwMode="auto">
          <a:xfrm>
            <a:off x="6705600" y="419100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6" name="Text Box 15"/>
          <p:cNvSpPr txBox="1">
            <a:spLocks noChangeArrowheads="1"/>
          </p:cNvSpPr>
          <p:nvPr/>
        </p:nvSpPr>
        <p:spPr bwMode="auto">
          <a:xfrm>
            <a:off x="1447800" y="35814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Expr.t </a:t>
            </a:r>
          </a:p>
        </p:txBody>
      </p:sp>
      <p:sp>
        <p:nvSpPr>
          <p:cNvPr id="40977" name="Text Box 16"/>
          <p:cNvSpPr txBox="1">
            <a:spLocks noChangeArrowheads="1"/>
          </p:cNvSpPr>
          <p:nvPr/>
        </p:nvSpPr>
        <p:spPr bwMode="auto">
          <a:xfrm>
            <a:off x="2362200" y="4800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Term.t</a:t>
            </a:r>
          </a:p>
        </p:txBody>
      </p:sp>
      <p:sp>
        <p:nvSpPr>
          <p:cNvPr id="40978" name="Text Box 17"/>
          <p:cNvSpPr txBox="1">
            <a:spLocks noChangeArrowheads="1"/>
          </p:cNvSpPr>
          <p:nvPr/>
        </p:nvSpPr>
        <p:spPr bwMode="auto">
          <a:xfrm>
            <a:off x="0" y="43434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Expr.t </a:t>
            </a:r>
          </a:p>
        </p:txBody>
      </p:sp>
      <p:sp>
        <p:nvSpPr>
          <p:cNvPr id="40979" name="Text Box 18"/>
          <p:cNvSpPr txBox="1">
            <a:spLocks noChangeArrowheads="1"/>
          </p:cNvSpPr>
          <p:nvPr/>
        </p:nvSpPr>
        <p:spPr bwMode="auto">
          <a:xfrm>
            <a:off x="0" y="51054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Term.t  </a:t>
            </a:r>
          </a:p>
        </p:txBody>
      </p:sp>
      <p:sp>
        <p:nvSpPr>
          <p:cNvPr id="40980" name="Text Box 19"/>
          <p:cNvSpPr txBox="1">
            <a:spLocks noChangeArrowheads="1"/>
          </p:cNvSpPr>
          <p:nvPr/>
        </p:nvSpPr>
        <p:spPr bwMode="auto">
          <a:xfrm>
            <a:off x="5562600" y="57150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2</a:t>
            </a:r>
          </a:p>
        </p:txBody>
      </p:sp>
      <p:sp>
        <p:nvSpPr>
          <p:cNvPr id="40981" name="Text Box 20"/>
          <p:cNvSpPr txBox="1">
            <a:spLocks noChangeArrowheads="1"/>
          </p:cNvSpPr>
          <p:nvPr/>
        </p:nvSpPr>
        <p:spPr bwMode="auto">
          <a:xfrm>
            <a:off x="3429000" y="57912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a:t>
            </a:r>
          </a:p>
        </p:txBody>
      </p:sp>
      <p:sp>
        <p:nvSpPr>
          <p:cNvPr id="40982" name="Text Box 21"/>
          <p:cNvSpPr txBox="1">
            <a:spLocks noChangeArrowheads="1"/>
          </p:cNvSpPr>
          <p:nvPr/>
        </p:nvSpPr>
        <p:spPr bwMode="auto">
          <a:xfrm>
            <a:off x="2438400" y="5715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5</a:t>
            </a:r>
          </a:p>
        </p:txBody>
      </p:sp>
      <p:sp>
        <p:nvSpPr>
          <p:cNvPr id="40983" name="Text Box 22"/>
          <p:cNvSpPr txBox="1">
            <a:spLocks noChangeArrowheads="1"/>
          </p:cNvSpPr>
          <p:nvPr/>
        </p:nvSpPr>
        <p:spPr bwMode="auto">
          <a:xfrm>
            <a:off x="1828800" y="5791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a:t>
            </a:r>
          </a:p>
        </p:txBody>
      </p:sp>
      <p:sp>
        <p:nvSpPr>
          <p:cNvPr id="40984" name="Text Box 23"/>
          <p:cNvSpPr txBox="1">
            <a:spLocks noChangeArrowheads="1"/>
          </p:cNvSpPr>
          <p:nvPr/>
        </p:nvSpPr>
        <p:spPr bwMode="auto">
          <a:xfrm>
            <a:off x="0" y="57912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folHlink"/>
                </a:solidFill>
                <a:latin typeface="Times New Roman" panose="02020603050405020304" pitchFamily="18" charset="0"/>
              </a:rPr>
              <a:t>9</a:t>
            </a:r>
          </a:p>
        </p:txBody>
      </p:sp>
    </p:spTree>
    <p:extLst>
      <p:ext uri="{BB962C8B-B14F-4D97-AF65-F5344CB8AC3E}">
        <p14:creationId xmlns:p14="http://schemas.microsoft.com/office/powerpoint/2010/main" val="3000083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99752" y="0"/>
            <a:ext cx="9044247" cy="1447800"/>
          </a:xfrm>
          <a:solidFill>
            <a:srgbClr val="009A44"/>
          </a:solidFill>
        </p:spPr>
        <p:txBody>
          <a:bodyPr>
            <a:normAutofit/>
          </a:bodyPr>
          <a:lstStyle/>
          <a:p>
            <a:pPr eaLnBrk="1" fontAlgn="auto" hangingPunct="1">
              <a:spcAft>
                <a:spcPts val="0"/>
              </a:spcAft>
              <a:defRPr/>
            </a:pPr>
            <a:r>
              <a:rPr lang="en-US" sz="3200" dirty="0">
                <a:solidFill>
                  <a:schemeClr val="bg1"/>
                </a:solidFill>
              </a:rPr>
              <a:t>Step 3: Use semantic rules to compute the output using attribute values at each node n (bottom up approach)</a:t>
            </a:r>
          </a:p>
        </p:txBody>
      </p:sp>
      <p:sp>
        <p:nvSpPr>
          <p:cNvPr id="27"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12C5F9-11E5-46B3-A061-614A40CC9D53}" type="slidenum">
              <a:rPr lang="en-US" altLang="en-US">
                <a:solidFill>
                  <a:srgbClr val="7B9899"/>
                </a:solidFill>
              </a:rPr>
              <a:pPr/>
              <a:t>32</a:t>
            </a:fld>
            <a:endParaRPr lang="en-US" altLang="en-US">
              <a:solidFill>
                <a:srgbClr val="7B9899"/>
              </a:solidFill>
            </a:endParaRPr>
          </a:p>
        </p:txBody>
      </p:sp>
      <p:sp>
        <p:nvSpPr>
          <p:cNvPr id="41988" name="Text Box 3"/>
          <p:cNvSpPr txBox="1">
            <a:spLocks noChangeArrowheads="1"/>
          </p:cNvSpPr>
          <p:nvPr/>
        </p:nvSpPr>
        <p:spPr bwMode="auto">
          <a:xfrm>
            <a:off x="3505200" y="2133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Expr.t =95-2+</a:t>
            </a:r>
          </a:p>
        </p:txBody>
      </p:sp>
      <p:sp>
        <p:nvSpPr>
          <p:cNvPr id="41989" name="Line 4"/>
          <p:cNvSpPr>
            <a:spLocks noChangeShapeType="1"/>
          </p:cNvSpPr>
          <p:nvPr/>
        </p:nvSpPr>
        <p:spPr bwMode="auto">
          <a:xfrm flipH="1">
            <a:off x="2895600" y="2667000"/>
            <a:ext cx="1676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0" name="Line 5"/>
          <p:cNvSpPr>
            <a:spLocks noChangeShapeType="1"/>
          </p:cNvSpPr>
          <p:nvPr/>
        </p:nvSpPr>
        <p:spPr bwMode="auto">
          <a:xfrm>
            <a:off x="4724400" y="2667000"/>
            <a:ext cx="0" cy="3200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1" name="Line 6"/>
          <p:cNvSpPr>
            <a:spLocks noChangeShapeType="1"/>
          </p:cNvSpPr>
          <p:nvPr/>
        </p:nvSpPr>
        <p:spPr bwMode="auto">
          <a:xfrm>
            <a:off x="4876800" y="2667000"/>
            <a:ext cx="19050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2" name="Line 7"/>
          <p:cNvSpPr>
            <a:spLocks noChangeShapeType="1"/>
          </p:cNvSpPr>
          <p:nvPr/>
        </p:nvSpPr>
        <p:spPr bwMode="auto">
          <a:xfrm>
            <a:off x="2895600" y="4038600"/>
            <a:ext cx="457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3" name="Line 8"/>
          <p:cNvSpPr>
            <a:spLocks noChangeShapeType="1"/>
          </p:cNvSpPr>
          <p:nvPr/>
        </p:nvSpPr>
        <p:spPr bwMode="auto">
          <a:xfrm>
            <a:off x="3352800" y="52578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4" name="Line 9"/>
          <p:cNvSpPr>
            <a:spLocks noChangeShapeType="1"/>
          </p:cNvSpPr>
          <p:nvPr/>
        </p:nvSpPr>
        <p:spPr bwMode="auto">
          <a:xfrm>
            <a:off x="2438400" y="4038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5" name="Line 10"/>
          <p:cNvSpPr>
            <a:spLocks noChangeShapeType="1"/>
          </p:cNvSpPr>
          <p:nvPr/>
        </p:nvSpPr>
        <p:spPr bwMode="auto">
          <a:xfrm flipH="1">
            <a:off x="1219200" y="3962400"/>
            <a:ext cx="838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6" name="Line 11"/>
          <p:cNvSpPr>
            <a:spLocks noChangeShapeType="1"/>
          </p:cNvSpPr>
          <p:nvPr/>
        </p:nvSpPr>
        <p:spPr bwMode="auto">
          <a:xfrm>
            <a:off x="1219200" y="4724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7" name="Line 12"/>
          <p:cNvSpPr>
            <a:spLocks noChangeShapeType="1"/>
          </p:cNvSpPr>
          <p:nvPr/>
        </p:nvSpPr>
        <p:spPr bwMode="auto">
          <a:xfrm>
            <a:off x="1219200" y="54102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998" name="Text Box 13"/>
          <p:cNvSpPr txBox="1">
            <a:spLocks noChangeArrowheads="1"/>
          </p:cNvSpPr>
          <p:nvPr/>
        </p:nvSpPr>
        <p:spPr bwMode="auto">
          <a:xfrm>
            <a:off x="5410200" y="37338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Term.t = 2</a:t>
            </a:r>
          </a:p>
        </p:txBody>
      </p:sp>
      <p:sp>
        <p:nvSpPr>
          <p:cNvPr id="41999" name="Line 14"/>
          <p:cNvSpPr>
            <a:spLocks noChangeShapeType="1"/>
          </p:cNvSpPr>
          <p:nvPr/>
        </p:nvSpPr>
        <p:spPr bwMode="auto">
          <a:xfrm>
            <a:off x="6705600" y="419100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0" name="Text Box 15"/>
          <p:cNvSpPr txBox="1">
            <a:spLocks noChangeArrowheads="1"/>
          </p:cNvSpPr>
          <p:nvPr/>
        </p:nvSpPr>
        <p:spPr bwMode="auto">
          <a:xfrm>
            <a:off x="1447800" y="35814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Expr.t =95-</a:t>
            </a:r>
          </a:p>
        </p:txBody>
      </p:sp>
      <p:sp>
        <p:nvSpPr>
          <p:cNvPr id="42001" name="Text Box 16"/>
          <p:cNvSpPr txBox="1">
            <a:spLocks noChangeArrowheads="1"/>
          </p:cNvSpPr>
          <p:nvPr/>
        </p:nvSpPr>
        <p:spPr bwMode="auto">
          <a:xfrm>
            <a:off x="2362200" y="4800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Term.t.= 5</a:t>
            </a:r>
          </a:p>
        </p:txBody>
      </p:sp>
      <p:sp>
        <p:nvSpPr>
          <p:cNvPr id="42002" name="Text Box 17"/>
          <p:cNvSpPr txBox="1">
            <a:spLocks noChangeArrowheads="1"/>
          </p:cNvSpPr>
          <p:nvPr/>
        </p:nvSpPr>
        <p:spPr bwMode="auto">
          <a:xfrm>
            <a:off x="457200" y="4343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Expr.t =9</a:t>
            </a:r>
          </a:p>
        </p:txBody>
      </p:sp>
      <p:sp>
        <p:nvSpPr>
          <p:cNvPr id="42003" name="Text Box 18"/>
          <p:cNvSpPr txBox="1">
            <a:spLocks noChangeArrowheads="1"/>
          </p:cNvSpPr>
          <p:nvPr/>
        </p:nvSpPr>
        <p:spPr bwMode="auto">
          <a:xfrm>
            <a:off x="685800" y="51054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term.t =9 </a:t>
            </a:r>
          </a:p>
        </p:txBody>
      </p:sp>
      <p:sp>
        <p:nvSpPr>
          <p:cNvPr id="42004" name="Text Box 19"/>
          <p:cNvSpPr txBox="1">
            <a:spLocks noChangeArrowheads="1"/>
          </p:cNvSpPr>
          <p:nvPr/>
        </p:nvSpPr>
        <p:spPr bwMode="auto">
          <a:xfrm>
            <a:off x="5562600" y="57150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2</a:t>
            </a:r>
          </a:p>
        </p:txBody>
      </p:sp>
      <p:sp>
        <p:nvSpPr>
          <p:cNvPr id="42005" name="Text Box 20"/>
          <p:cNvSpPr txBox="1">
            <a:spLocks noChangeArrowheads="1"/>
          </p:cNvSpPr>
          <p:nvPr/>
        </p:nvSpPr>
        <p:spPr bwMode="auto">
          <a:xfrm>
            <a:off x="3429000" y="57912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a:t>
            </a:r>
          </a:p>
        </p:txBody>
      </p:sp>
      <p:sp>
        <p:nvSpPr>
          <p:cNvPr id="42006" name="Text Box 21"/>
          <p:cNvSpPr txBox="1">
            <a:spLocks noChangeArrowheads="1"/>
          </p:cNvSpPr>
          <p:nvPr/>
        </p:nvSpPr>
        <p:spPr bwMode="auto">
          <a:xfrm>
            <a:off x="2362200" y="5715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5</a:t>
            </a:r>
          </a:p>
        </p:txBody>
      </p:sp>
      <p:sp>
        <p:nvSpPr>
          <p:cNvPr id="42007" name="Text Box 22"/>
          <p:cNvSpPr txBox="1">
            <a:spLocks noChangeArrowheads="1"/>
          </p:cNvSpPr>
          <p:nvPr/>
        </p:nvSpPr>
        <p:spPr bwMode="auto">
          <a:xfrm>
            <a:off x="1828800" y="5791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a:t>
            </a:r>
          </a:p>
        </p:txBody>
      </p:sp>
      <p:sp>
        <p:nvSpPr>
          <p:cNvPr id="42008" name="Text Box 23"/>
          <p:cNvSpPr txBox="1">
            <a:spLocks noChangeArrowheads="1"/>
          </p:cNvSpPr>
          <p:nvPr/>
        </p:nvSpPr>
        <p:spPr bwMode="auto">
          <a:xfrm>
            <a:off x="609600" y="57912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hlink"/>
                </a:solidFill>
                <a:latin typeface="Times New Roman" panose="02020603050405020304" pitchFamily="18" charset="0"/>
              </a:rPr>
              <a:t>9</a:t>
            </a:r>
          </a:p>
        </p:txBody>
      </p:sp>
      <p:sp>
        <p:nvSpPr>
          <p:cNvPr id="42009" name="Freeform 24"/>
          <p:cNvSpPr>
            <a:spLocks/>
          </p:cNvSpPr>
          <p:nvPr/>
        </p:nvSpPr>
        <p:spPr bwMode="auto">
          <a:xfrm>
            <a:off x="215901" y="1930400"/>
            <a:ext cx="3454400" cy="3784600"/>
          </a:xfrm>
          <a:custGeom>
            <a:avLst/>
            <a:gdLst>
              <a:gd name="T0" fmla="*/ 2147483647 w 2320"/>
              <a:gd name="T1" fmla="*/ 2147483647 h 2720"/>
              <a:gd name="T2" fmla="*/ 2147483647 w 2320"/>
              <a:gd name="T3" fmla="*/ 2147483647 h 2720"/>
              <a:gd name="T4" fmla="*/ 2147483647 w 2320"/>
              <a:gd name="T5" fmla="*/ 2147483647 h 2720"/>
              <a:gd name="T6" fmla="*/ 2147483647 w 2320"/>
              <a:gd name="T7" fmla="*/ 2147483647 h 2720"/>
              <a:gd name="T8" fmla="*/ 0 60000 65536"/>
              <a:gd name="T9" fmla="*/ 0 60000 65536"/>
              <a:gd name="T10" fmla="*/ 0 60000 65536"/>
              <a:gd name="T11" fmla="*/ 0 60000 65536"/>
              <a:gd name="T12" fmla="*/ 0 w 2320"/>
              <a:gd name="T13" fmla="*/ 0 h 2720"/>
              <a:gd name="T14" fmla="*/ 2320 w 2320"/>
              <a:gd name="T15" fmla="*/ 2720 h 2720"/>
            </a:gdLst>
            <a:ahLst/>
            <a:cxnLst>
              <a:cxn ang="T8">
                <a:pos x="T0" y="T1"/>
              </a:cxn>
              <a:cxn ang="T9">
                <a:pos x="T2" y="T3"/>
              </a:cxn>
              <a:cxn ang="T10">
                <a:pos x="T4" y="T5"/>
              </a:cxn>
              <a:cxn ang="T11">
                <a:pos x="T6" y="T7"/>
              </a:cxn>
            </a:cxnLst>
            <a:rect l="T12" t="T13" r="T14" b="T15"/>
            <a:pathLst>
              <a:path w="2320" h="2720">
                <a:moveTo>
                  <a:pt x="288" y="2720"/>
                </a:moveTo>
                <a:cubicBezTo>
                  <a:pt x="144" y="1860"/>
                  <a:pt x="0" y="1000"/>
                  <a:pt x="288" y="560"/>
                </a:cubicBezTo>
                <a:cubicBezTo>
                  <a:pt x="576" y="120"/>
                  <a:pt x="1712" y="160"/>
                  <a:pt x="2016" y="80"/>
                </a:cubicBezTo>
                <a:cubicBezTo>
                  <a:pt x="2320" y="0"/>
                  <a:pt x="2216" y="40"/>
                  <a:pt x="2112" y="80"/>
                </a:cubicBezTo>
              </a:path>
            </a:pathLst>
          </a:custGeom>
          <a:noFill/>
          <a:ln w="762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Tree>
    <p:extLst>
      <p:ext uri="{BB962C8B-B14F-4D97-AF65-F5344CB8AC3E}">
        <p14:creationId xmlns:p14="http://schemas.microsoft.com/office/powerpoint/2010/main" val="211776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9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9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9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9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9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0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0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00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0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0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00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0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0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89" grpId="0" animBg="1"/>
      <p:bldP spid="41990" grpId="0" animBg="1"/>
      <p:bldP spid="41991" grpId="0" animBg="1"/>
      <p:bldP spid="41992" grpId="0" animBg="1"/>
      <p:bldP spid="41993" grpId="0" animBg="1"/>
      <p:bldP spid="41994" grpId="0" animBg="1"/>
      <p:bldP spid="41995" grpId="0" animBg="1"/>
      <p:bldP spid="41996" grpId="0" animBg="1"/>
      <p:bldP spid="41997" grpId="0" animBg="1"/>
      <p:bldP spid="41998" grpId="0"/>
      <p:bldP spid="41999" grpId="0" animBg="1"/>
      <p:bldP spid="42000" grpId="0"/>
      <p:bldP spid="42001" grpId="0"/>
      <p:bldP spid="42002" grpId="0"/>
      <p:bldP spid="42003" grpId="0"/>
      <p:bldP spid="42004" grpId="0"/>
      <p:bldP spid="42005" grpId="0"/>
      <p:bldP spid="42006" grpId="0"/>
      <p:bldP spid="42007" grpId="0"/>
      <p:bldP spid="42008" grpId="0"/>
      <p:bldP spid="4200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 y="20166"/>
            <a:ext cx="9085811" cy="1503833"/>
          </a:xfrm>
          <a:solidFill>
            <a:srgbClr val="009A44"/>
          </a:solidFill>
        </p:spPr>
        <p:txBody>
          <a:bodyPr>
            <a:normAutofit/>
          </a:bodyPr>
          <a:lstStyle/>
          <a:p>
            <a:pPr eaLnBrk="1" fontAlgn="auto" hangingPunct="1">
              <a:spcAft>
                <a:spcPts val="0"/>
              </a:spcAft>
              <a:defRPr/>
            </a:pPr>
            <a:r>
              <a:rPr lang="en-US" dirty="0">
                <a:solidFill>
                  <a:schemeClr val="bg1"/>
                </a:solidFill>
              </a:rPr>
              <a:t>Translation Schemes (TS)</a:t>
            </a:r>
          </a:p>
        </p:txBody>
      </p:sp>
      <p:sp>
        <p:nvSpPr>
          <p:cNvPr id="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719393-6330-4F66-B81F-214EC0962D64}" type="slidenum">
              <a:rPr lang="en-US" altLang="en-US">
                <a:solidFill>
                  <a:srgbClr val="7B9899"/>
                </a:solidFill>
              </a:rPr>
              <a:pPr/>
              <a:t>33</a:t>
            </a:fld>
            <a:endParaRPr lang="en-US" altLang="en-US">
              <a:solidFill>
                <a:srgbClr val="7B9899"/>
              </a:solidFill>
            </a:endParaRPr>
          </a:p>
        </p:txBody>
      </p:sp>
      <p:sp>
        <p:nvSpPr>
          <p:cNvPr id="37892" name="Rectangle 3"/>
          <p:cNvSpPr>
            <a:spLocks noGrp="1" noChangeArrowheads="1"/>
          </p:cNvSpPr>
          <p:nvPr>
            <p:ph type="body" idx="4294967295"/>
          </p:nvPr>
        </p:nvSpPr>
        <p:spPr>
          <a:xfrm>
            <a:off x="0" y="1523999"/>
            <a:ext cx="9085810" cy="5019207"/>
          </a:xfrm>
        </p:spPr>
        <p:txBody>
          <a:bodyPr>
            <a:normAutofit/>
          </a:bodyPr>
          <a:lstStyle/>
          <a:p>
            <a:pPr eaLnBrk="1" fontAlgn="auto" hangingPunct="1">
              <a:spcAft>
                <a:spcPts val="0"/>
              </a:spcAft>
              <a:defRPr/>
            </a:pPr>
            <a:r>
              <a:rPr lang="en-US" dirty="0"/>
              <a:t>Procedural specification method for defining a translation</a:t>
            </a:r>
          </a:p>
          <a:p>
            <a:pPr marL="617220" lvl="1" indent="-342900" eaLnBrk="1" fontAlgn="auto" hangingPunct="1">
              <a:spcAft>
                <a:spcPts val="0"/>
              </a:spcAft>
              <a:defRPr/>
            </a:pPr>
            <a:r>
              <a:rPr lang="en-US" b="1" dirty="0">
                <a:solidFill>
                  <a:srgbClr val="C00000"/>
                </a:solidFill>
              </a:rPr>
              <a:t>TS = CFG + Semantic actions</a:t>
            </a:r>
          </a:p>
          <a:p>
            <a:pPr eaLnBrk="1" fontAlgn="auto" hangingPunct="1">
              <a:spcAft>
                <a:spcPts val="0"/>
              </a:spcAft>
              <a:defRPr/>
            </a:pPr>
            <a:r>
              <a:rPr lang="en-US" dirty="0"/>
              <a:t>Imposes order! </a:t>
            </a:r>
          </a:p>
          <a:p>
            <a:pPr marL="617220" lvl="1" indent="-342900" eaLnBrk="1" fontAlgn="auto" hangingPunct="1">
              <a:spcAft>
                <a:spcPts val="0"/>
              </a:spcAft>
              <a:defRPr/>
            </a:pPr>
            <a:r>
              <a:rPr lang="en-US" dirty="0">
                <a:solidFill>
                  <a:srgbClr val="C00000"/>
                </a:solidFill>
              </a:rPr>
              <a:t>Semantics actions are embedded within the right sides of productions (</a:t>
            </a:r>
            <a:r>
              <a:rPr lang="en-US" i="1" dirty="0">
                <a:solidFill>
                  <a:srgbClr val="C00000"/>
                </a:solidFill>
              </a:rPr>
              <a:t>R.H.P</a:t>
            </a:r>
            <a:r>
              <a:rPr lang="en-US" dirty="0">
                <a:solidFill>
                  <a:srgbClr val="C00000"/>
                </a:solidFill>
              </a:rPr>
              <a:t>)</a:t>
            </a:r>
          </a:p>
          <a:p>
            <a:pPr marL="617220" lvl="1" indent="-342900" eaLnBrk="1" fontAlgn="auto" hangingPunct="1">
              <a:spcAft>
                <a:spcPts val="0"/>
              </a:spcAft>
              <a:defRPr/>
            </a:pPr>
            <a:r>
              <a:rPr lang="en-US" dirty="0">
                <a:solidFill>
                  <a:srgbClr val="C00000"/>
                </a:solidFill>
              </a:rPr>
              <a:t>Braces are used to show the position at which an action to be executed</a:t>
            </a:r>
          </a:p>
          <a:p>
            <a:pPr marL="160020" indent="-342900">
              <a:defRPr/>
            </a:pPr>
            <a:r>
              <a:rPr lang="en-US" dirty="0"/>
              <a:t>Example of actions:</a:t>
            </a:r>
          </a:p>
          <a:p>
            <a:pPr marL="480060" lvl="1" indent="-342900">
              <a:buClr>
                <a:schemeClr val="accent3"/>
              </a:buClr>
              <a:defRPr/>
            </a:pPr>
            <a:r>
              <a:rPr lang="en-US" dirty="0">
                <a:solidFill>
                  <a:srgbClr val="C00000"/>
                </a:solidFill>
              </a:rPr>
              <a:t>Print</a:t>
            </a:r>
          </a:p>
          <a:p>
            <a:pPr marL="480060" lvl="1" indent="-342900">
              <a:buClr>
                <a:schemeClr val="accent3"/>
              </a:buClr>
              <a:defRPr/>
            </a:pPr>
            <a:r>
              <a:rPr lang="en-US" dirty="0">
                <a:solidFill>
                  <a:srgbClr val="C00000"/>
                </a:solidFill>
              </a:rPr>
              <a:t>procedure call </a:t>
            </a:r>
          </a:p>
          <a:p>
            <a:pPr marL="480060" lvl="1" indent="-342900">
              <a:buClr>
                <a:schemeClr val="accent3"/>
              </a:buClr>
              <a:defRPr/>
            </a:pPr>
            <a:r>
              <a:rPr lang="en-US" dirty="0">
                <a:solidFill>
                  <a:srgbClr val="C00000"/>
                </a:solidFill>
              </a:rPr>
              <a:t>Code</a:t>
            </a:r>
          </a:p>
          <a:p>
            <a:pPr marL="480060" lvl="1" indent="-342900">
              <a:buClr>
                <a:schemeClr val="accent3"/>
              </a:buClr>
              <a:defRPr/>
            </a:pPr>
            <a:r>
              <a:rPr lang="en-US" dirty="0">
                <a:solidFill>
                  <a:srgbClr val="C00000"/>
                </a:solidFill>
              </a:rPr>
              <a:t>etc.</a:t>
            </a:r>
          </a:p>
        </p:txBody>
      </p:sp>
    </p:spTree>
    <p:extLst>
      <p:ext uri="{BB962C8B-B14F-4D97-AF65-F5344CB8AC3E}">
        <p14:creationId xmlns:p14="http://schemas.microsoft.com/office/powerpoint/2010/main" val="180663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89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89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892">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89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365126"/>
            <a:ext cx="8515350" cy="1325563"/>
          </a:xfrm>
        </p:spPr>
        <p:txBody>
          <a:bodyPr>
            <a:normAutofit/>
          </a:bodyPr>
          <a:lstStyle/>
          <a:p>
            <a:pPr eaLnBrk="1" fontAlgn="auto" hangingPunct="1">
              <a:spcAft>
                <a:spcPts val="0"/>
              </a:spcAft>
              <a:defRPr/>
            </a:pPr>
            <a:r>
              <a:rPr lang="en-US" dirty="0"/>
              <a:t>Example of translation scheme</a:t>
            </a:r>
          </a:p>
        </p:txBody>
      </p:sp>
      <p:sp>
        <p:nvSpPr>
          <p:cNvPr id="44036" name="Rectangle 3"/>
          <p:cNvSpPr>
            <a:spLocks noGrp="1" noChangeArrowheads="1"/>
          </p:cNvSpPr>
          <p:nvPr>
            <p:ph sz="quarter" idx="1"/>
          </p:nvPr>
        </p:nvSpPr>
        <p:spPr>
          <a:xfrm>
            <a:off x="301625" y="1927653"/>
            <a:ext cx="8686258" cy="4171521"/>
          </a:xfrm>
        </p:spPr>
        <p:txBody>
          <a:bodyPr/>
          <a:lstStyle/>
          <a:p>
            <a:pPr marL="438150" indent="-319088" eaLnBrk="1" hangingPunct="1">
              <a:spcBef>
                <a:spcPct val="0"/>
              </a:spcBef>
              <a:buFont typeface="Wingdings 2" panose="05020102010507070707" pitchFamily="18" charset="2"/>
              <a:buChar char=""/>
            </a:pPr>
            <a:r>
              <a:rPr lang="en-US" altLang="en-US" dirty="0"/>
              <a:t>rest </a:t>
            </a:r>
            <a:r>
              <a:rPr lang="en-US" altLang="en-US" dirty="0">
                <a:sym typeface="Symbol" panose="05050102010706020507" pitchFamily="18" charset="2"/>
              </a:rPr>
              <a:t> + term </a:t>
            </a:r>
            <a:r>
              <a:rPr lang="en-US" altLang="en-US" dirty="0">
                <a:solidFill>
                  <a:srgbClr val="FF0000"/>
                </a:solidFill>
                <a:sym typeface="Symbol" panose="05050102010706020507" pitchFamily="18" charset="2"/>
              </a:rPr>
              <a:t>{ print (‘+’)} </a:t>
            </a:r>
            <a:r>
              <a:rPr lang="en-US" altLang="en-US" dirty="0">
                <a:sym typeface="Symbol" panose="05050102010706020507" pitchFamily="18" charset="2"/>
              </a:rPr>
              <a:t>rest</a:t>
            </a:r>
            <a:r>
              <a:rPr lang="en-US" altLang="en-US" baseline="-25000" dirty="0">
                <a:sym typeface="Symbol" panose="05050102010706020507" pitchFamily="18" charset="2"/>
              </a:rPr>
              <a:t>1</a:t>
            </a:r>
          </a:p>
          <a:p>
            <a:pPr marL="438150" indent="-319088" eaLnBrk="1" hangingPunct="1">
              <a:spcBef>
                <a:spcPct val="0"/>
              </a:spcBef>
              <a:buFont typeface="Wingdings 2" panose="05020102010507070707" pitchFamily="18" charset="2"/>
              <a:buChar char=""/>
            </a:pPr>
            <a:r>
              <a:rPr lang="en-US" altLang="en-US" dirty="0">
                <a:sym typeface="Symbol" panose="05050102010706020507" pitchFamily="18" charset="2"/>
              </a:rPr>
              <a:t>PT for the above production</a:t>
            </a:r>
          </a:p>
        </p:txBody>
      </p:sp>
      <p:sp>
        <p:nvSpPr>
          <p:cNvPr id="44037" name="Text Box 4"/>
          <p:cNvSpPr txBox="1">
            <a:spLocks noChangeArrowheads="1"/>
          </p:cNvSpPr>
          <p:nvPr/>
        </p:nvSpPr>
        <p:spPr bwMode="auto">
          <a:xfrm>
            <a:off x="6477000" y="5257800"/>
            <a:ext cx="16002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19062">
              <a:lnSpc>
                <a:spcPct val="90000"/>
              </a:lnSpc>
              <a:spcBef>
                <a:spcPct val="0"/>
              </a:spcBef>
            </a:pPr>
            <a:r>
              <a:rPr lang="en-US" altLang="en-US" sz="2800" b="1" dirty="0">
                <a:latin typeface="Times New Roman" panose="02020603050405020304" pitchFamily="18" charset="0"/>
              </a:rPr>
              <a:t>rest</a:t>
            </a:r>
            <a:r>
              <a:rPr lang="en-US" altLang="en-US" sz="2800" baseline="-25000" dirty="0">
                <a:latin typeface="+mn-lt"/>
              </a:rPr>
              <a:t>1</a:t>
            </a:r>
          </a:p>
        </p:txBody>
      </p:sp>
      <p:sp>
        <p:nvSpPr>
          <p:cNvPr id="44038" name="Line 5"/>
          <p:cNvSpPr>
            <a:spLocks noChangeShapeType="1"/>
          </p:cNvSpPr>
          <p:nvPr/>
        </p:nvSpPr>
        <p:spPr bwMode="auto">
          <a:xfrm flipH="1">
            <a:off x="317500" y="4267200"/>
            <a:ext cx="31115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39" name="Line 6"/>
          <p:cNvSpPr>
            <a:spLocks noChangeShapeType="1"/>
          </p:cNvSpPr>
          <p:nvPr/>
        </p:nvSpPr>
        <p:spPr bwMode="auto">
          <a:xfrm flipH="1">
            <a:off x="2120900" y="4267200"/>
            <a:ext cx="16891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40" name="Line 7"/>
          <p:cNvSpPr>
            <a:spLocks noChangeShapeType="1"/>
          </p:cNvSpPr>
          <p:nvPr/>
        </p:nvSpPr>
        <p:spPr bwMode="auto">
          <a:xfrm>
            <a:off x="4089400" y="4191000"/>
            <a:ext cx="33782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41" name="Text Box 19"/>
          <p:cNvSpPr txBox="1">
            <a:spLocks noChangeArrowheads="1"/>
          </p:cNvSpPr>
          <p:nvPr/>
        </p:nvSpPr>
        <p:spPr bwMode="auto">
          <a:xfrm>
            <a:off x="0" y="53340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400" b="1">
                <a:latin typeface="Times New Roman" panose="02020603050405020304" pitchFamily="18" charset="0"/>
              </a:rPr>
              <a:t>+</a:t>
            </a:r>
          </a:p>
        </p:txBody>
      </p:sp>
      <p:sp>
        <p:nvSpPr>
          <p:cNvPr id="44042" name="Text Box 20"/>
          <p:cNvSpPr txBox="1">
            <a:spLocks noChangeArrowheads="1"/>
          </p:cNvSpPr>
          <p:nvPr/>
        </p:nvSpPr>
        <p:spPr bwMode="auto">
          <a:xfrm>
            <a:off x="1524000" y="5410200"/>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800" b="1">
                <a:latin typeface="Times New Roman" panose="02020603050405020304" pitchFamily="18" charset="0"/>
              </a:rPr>
              <a:t>term</a:t>
            </a:r>
          </a:p>
        </p:txBody>
      </p:sp>
      <p:sp>
        <p:nvSpPr>
          <p:cNvPr id="44043" name="Text Box 23"/>
          <p:cNvSpPr txBox="1">
            <a:spLocks noChangeArrowheads="1"/>
          </p:cNvSpPr>
          <p:nvPr/>
        </p:nvSpPr>
        <p:spPr bwMode="auto">
          <a:xfrm>
            <a:off x="3581400" y="3810000"/>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b="1">
                <a:latin typeface="Times New Roman" panose="02020603050405020304" pitchFamily="18" charset="0"/>
              </a:rPr>
              <a:t>rest</a:t>
            </a:r>
          </a:p>
        </p:txBody>
      </p:sp>
      <p:sp>
        <p:nvSpPr>
          <p:cNvPr id="12" name="Line 8">
            <a:extLst>
              <a:ext uri="{FF2B5EF4-FFF2-40B4-BE49-F238E27FC236}">
                <a16:creationId xmlns:a16="http://schemas.microsoft.com/office/drawing/2014/main" id="{8D20CA4C-7E2D-8748-82D8-6E0D9076245A}"/>
              </a:ext>
            </a:extLst>
          </p:cNvPr>
          <p:cNvSpPr>
            <a:spLocks noChangeShapeType="1"/>
          </p:cNvSpPr>
          <p:nvPr/>
        </p:nvSpPr>
        <p:spPr bwMode="auto">
          <a:xfrm>
            <a:off x="4038600" y="4267200"/>
            <a:ext cx="1155700" cy="1219200"/>
          </a:xfrm>
          <a:prstGeom prst="line">
            <a:avLst/>
          </a:prstGeom>
          <a:noFill/>
          <a:ln w="57150">
            <a:solidFill>
              <a:srgbClr val="FF0000"/>
            </a:solidFill>
            <a:prstDash val="lgDash"/>
            <a:round/>
            <a:headEnd/>
            <a:tailEnd/>
          </a:ln>
          <a:effectLst/>
        </p:spPr>
        <p:txBody>
          <a:bodyPr wrap="none"/>
          <a:lstStyle/>
          <a:p>
            <a:pPr>
              <a:defRPr/>
            </a:pPr>
            <a:endParaRPr lang="en-US">
              <a:latin typeface="Arial" charset="0"/>
            </a:endParaRPr>
          </a:p>
        </p:txBody>
      </p:sp>
      <p:sp>
        <p:nvSpPr>
          <p:cNvPr id="2" name="Rectangle 1">
            <a:extLst>
              <a:ext uri="{FF2B5EF4-FFF2-40B4-BE49-F238E27FC236}">
                <a16:creationId xmlns:a16="http://schemas.microsoft.com/office/drawing/2014/main" id="{927B4662-FC4C-C44A-A4B9-65123BF4CAF4}"/>
              </a:ext>
            </a:extLst>
          </p:cNvPr>
          <p:cNvSpPr/>
          <p:nvPr/>
        </p:nvSpPr>
        <p:spPr>
          <a:xfrm>
            <a:off x="4643376" y="5437572"/>
            <a:ext cx="1344727" cy="369332"/>
          </a:xfrm>
          <a:prstGeom prst="rect">
            <a:avLst/>
          </a:prstGeom>
        </p:spPr>
        <p:txBody>
          <a:bodyPr wrap="none">
            <a:spAutoFit/>
          </a:bodyPr>
          <a:lstStyle/>
          <a:p>
            <a:r>
              <a:rPr lang="en-US" altLang="en-US" b="1" dirty="0">
                <a:solidFill>
                  <a:srgbClr val="FF0000"/>
                </a:solidFill>
                <a:sym typeface="Symbol" panose="05050102010706020507" pitchFamily="18" charset="2"/>
              </a:rPr>
              <a:t>{ print (‘+’)} </a:t>
            </a:r>
            <a:endParaRPr lang="en-US" b="1" dirty="0"/>
          </a:p>
        </p:txBody>
      </p:sp>
    </p:spTree>
    <p:extLst>
      <p:ext uri="{BB962C8B-B14F-4D97-AF65-F5344CB8AC3E}">
        <p14:creationId xmlns:p14="http://schemas.microsoft.com/office/powerpoint/2010/main" val="8884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0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0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0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0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0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0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38" grpId="0" animBg="1"/>
      <p:bldP spid="44039" grpId="0" animBg="1"/>
      <p:bldP spid="44040" grpId="0" animBg="1"/>
      <p:bldP spid="44041" grpId="0"/>
      <p:bldP spid="44042" grpId="0"/>
      <p:bldP spid="44043" grpId="0"/>
      <p:bldP spid="12"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46512" y="364331"/>
            <a:ext cx="8830220" cy="1325563"/>
          </a:xfrm>
        </p:spPr>
        <p:txBody>
          <a:bodyPr>
            <a:normAutofit/>
          </a:bodyPr>
          <a:lstStyle/>
          <a:p>
            <a:pPr eaLnBrk="1" fontAlgn="auto" hangingPunct="1">
              <a:spcAft>
                <a:spcPts val="0"/>
              </a:spcAft>
              <a:defRPr/>
            </a:pPr>
            <a:r>
              <a:rPr lang="en-US" dirty="0">
                <a:sym typeface="Symbol" pitchFamily="18" charset="2"/>
              </a:rPr>
              <a:t>Emitting a code (generating code)</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E7F254-42EC-45E7-A057-9596B4EEB545}" type="slidenum">
              <a:rPr lang="en-US" altLang="en-US">
                <a:solidFill>
                  <a:srgbClr val="7B9899"/>
                </a:solidFill>
              </a:rPr>
              <a:pPr/>
              <a:t>35</a:t>
            </a:fld>
            <a:endParaRPr lang="en-US" altLang="en-US">
              <a:solidFill>
                <a:srgbClr val="7B9899"/>
              </a:solidFill>
            </a:endParaRPr>
          </a:p>
        </p:txBody>
      </p:sp>
      <p:sp>
        <p:nvSpPr>
          <p:cNvPr id="46084" name="Rectangle 3"/>
          <p:cNvSpPr>
            <a:spLocks noGrp="1" noChangeArrowheads="1"/>
          </p:cNvSpPr>
          <p:nvPr>
            <p:ph sz="quarter" idx="1"/>
          </p:nvPr>
        </p:nvSpPr>
        <p:spPr>
          <a:xfrm>
            <a:off x="301625" y="1960605"/>
            <a:ext cx="8504238" cy="4138570"/>
          </a:xfrm>
        </p:spPr>
        <p:txBody>
          <a:bodyPr/>
          <a:lstStyle/>
          <a:p>
            <a:pPr eaLnBrk="1" hangingPunct="1"/>
            <a:r>
              <a:rPr lang="en-US" altLang="en-US" sz="4000" dirty="0">
                <a:sym typeface="Symbol" panose="05050102010706020507" pitchFamily="18" charset="2"/>
              </a:rPr>
              <a:t>The semantic actions in </a:t>
            </a:r>
            <a:r>
              <a:rPr lang="en-US" altLang="en-US" sz="4000" dirty="0">
                <a:solidFill>
                  <a:srgbClr val="FF0000"/>
                </a:solidFill>
                <a:sym typeface="Symbol" panose="05050102010706020507" pitchFamily="18" charset="2"/>
              </a:rPr>
              <a:t>TS</a:t>
            </a:r>
            <a:r>
              <a:rPr lang="en-US" altLang="en-US" sz="4000" dirty="0">
                <a:sym typeface="Symbol" panose="05050102010706020507" pitchFamily="18" charset="2"/>
              </a:rPr>
              <a:t> generates the </a:t>
            </a:r>
            <a:r>
              <a:rPr lang="en-US" altLang="en-US" sz="4000" dirty="0">
                <a:solidFill>
                  <a:srgbClr val="FF0000"/>
                </a:solidFill>
                <a:sym typeface="Symbol" panose="05050102010706020507" pitchFamily="18" charset="2"/>
              </a:rPr>
              <a:t>output</a:t>
            </a:r>
            <a:r>
              <a:rPr lang="en-US" altLang="en-US" sz="4000" dirty="0">
                <a:sym typeface="Symbol" panose="05050102010706020507" pitchFamily="18" charset="2"/>
              </a:rPr>
              <a:t> of the translation into a file</a:t>
            </a:r>
          </a:p>
          <a:p>
            <a:r>
              <a:rPr lang="en-US" altLang="en-US" sz="4000" dirty="0">
                <a:sym typeface="Symbol" panose="05050102010706020507" pitchFamily="18" charset="2"/>
              </a:rPr>
              <a:t>E.g., </a:t>
            </a:r>
            <a:r>
              <a:rPr lang="en-US" altLang="en-US" sz="3600" dirty="0">
                <a:sym typeface="Symbol" panose="05050102010706020507" pitchFamily="18" charset="2"/>
              </a:rPr>
              <a:t>Infix  expression of 9-5+2 translated into postfix 95-2+</a:t>
            </a:r>
          </a:p>
        </p:txBody>
      </p:sp>
    </p:spTree>
    <p:extLst>
      <p:ext uri="{BB962C8B-B14F-4D97-AF65-F5344CB8AC3E}">
        <p14:creationId xmlns:p14="http://schemas.microsoft.com/office/powerpoint/2010/main" val="8614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01625" y="228600"/>
            <a:ext cx="8534400" cy="1143000"/>
          </a:xfrm>
        </p:spPr>
        <p:txBody>
          <a:bodyPr>
            <a:normAutofit fontScale="90000"/>
          </a:bodyPr>
          <a:lstStyle/>
          <a:p>
            <a:pPr eaLnBrk="1" fontAlgn="auto" hangingPunct="1">
              <a:spcAft>
                <a:spcPts val="0"/>
              </a:spcAft>
              <a:defRPr/>
            </a:pPr>
            <a:r>
              <a:rPr lang="en-US" sz="4400" dirty="0">
                <a:sym typeface="Symbol" pitchFamily="18" charset="2"/>
              </a:rPr>
              <a:t>Simple Translation Scheme for infix-postfix </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1B497B-EE79-4875-8DC3-A76BFEBE034D}" type="slidenum">
              <a:rPr lang="en-US" altLang="en-US">
                <a:solidFill>
                  <a:srgbClr val="7B9899"/>
                </a:solidFill>
              </a:rPr>
              <a:pPr/>
              <a:t>36</a:t>
            </a:fld>
            <a:endParaRPr lang="en-US" altLang="en-US">
              <a:solidFill>
                <a:srgbClr val="7B9899"/>
              </a:solidFill>
            </a:endParaRPr>
          </a:p>
        </p:txBody>
      </p:sp>
      <p:sp>
        <p:nvSpPr>
          <p:cNvPr id="41987" name="Rectangle 3"/>
          <p:cNvSpPr>
            <a:spLocks noGrp="1" noChangeArrowheads="1"/>
          </p:cNvSpPr>
          <p:nvPr>
            <p:ph sz="quarter" idx="1"/>
          </p:nvPr>
        </p:nvSpPr>
        <p:spPr>
          <a:xfrm>
            <a:off x="110331" y="1894434"/>
            <a:ext cx="8504238" cy="4572000"/>
          </a:xfrm>
        </p:spPr>
        <p:txBody>
          <a:bodyPr>
            <a:normAutofit/>
          </a:bodyPr>
          <a:lstStyle/>
          <a:p>
            <a:pPr marL="274320" indent="-274320" eaLnBrk="1" fontAlgn="auto" hangingPunct="1">
              <a:spcAft>
                <a:spcPts val="0"/>
              </a:spcAft>
              <a:buFont typeface="Wingdings 2"/>
              <a:buChar char=""/>
              <a:defRPr/>
            </a:pPr>
            <a:r>
              <a:rPr lang="en-US" sz="2400" dirty="0"/>
              <a:t>expr</a:t>
            </a:r>
            <a:r>
              <a:rPr lang="en-US" sz="2400" dirty="0">
                <a:sym typeface="Symbol" pitchFamily="18" charset="2"/>
              </a:rPr>
              <a:t>expr1 + term </a:t>
            </a:r>
            <a:r>
              <a:rPr lang="en-US" sz="2400" dirty="0">
                <a:solidFill>
                  <a:srgbClr val="00B050"/>
                </a:solidFill>
                <a:sym typeface="Symbol" pitchFamily="18" charset="2"/>
              </a:rPr>
              <a:t>{print (‘+’) }</a:t>
            </a:r>
          </a:p>
          <a:p>
            <a:pPr marL="274320" indent="-274320" eaLnBrk="1" fontAlgn="auto" hangingPunct="1">
              <a:spcAft>
                <a:spcPts val="0"/>
              </a:spcAft>
              <a:buFont typeface="Wingdings 2"/>
              <a:buChar char=""/>
              <a:defRPr/>
            </a:pPr>
            <a:r>
              <a:rPr lang="en-US" sz="2400" dirty="0"/>
              <a:t>expr</a:t>
            </a:r>
            <a:r>
              <a:rPr lang="en-US" sz="2400" dirty="0">
                <a:sym typeface="Symbol" pitchFamily="18" charset="2"/>
              </a:rPr>
              <a:t>expr1 -  term </a:t>
            </a:r>
            <a:r>
              <a:rPr lang="en-US" sz="2400" dirty="0">
                <a:solidFill>
                  <a:srgbClr val="00B050"/>
                </a:solidFill>
                <a:sym typeface="Symbol" pitchFamily="18" charset="2"/>
              </a:rPr>
              <a:t>{print (‘-’) }</a:t>
            </a:r>
          </a:p>
          <a:p>
            <a:pPr marL="274320" indent="-274320" eaLnBrk="1" fontAlgn="auto" hangingPunct="1">
              <a:spcAft>
                <a:spcPts val="0"/>
              </a:spcAft>
              <a:buFont typeface="Wingdings 2"/>
              <a:buChar char=""/>
              <a:defRPr/>
            </a:pPr>
            <a:r>
              <a:rPr lang="en-US" sz="2400" dirty="0" err="1">
                <a:solidFill>
                  <a:schemeClr val="tx1">
                    <a:lumMod val="85000"/>
                    <a:lumOff val="15000"/>
                  </a:schemeClr>
                </a:solidFill>
              </a:rPr>
              <a:t>expr</a:t>
            </a:r>
            <a:r>
              <a:rPr lang="en-US" sz="2400" dirty="0" err="1">
                <a:solidFill>
                  <a:schemeClr val="tx1">
                    <a:lumMod val="85000"/>
                    <a:lumOff val="15000"/>
                  </a:schemeClr>
                </a:solidFill>
                <a:sym typeface="Symbol" pitchFamily="18" charset="2"/>
              </a:rPr>
              <a:t>term</a:t>
            </a:r>
            <a:endParaRPr lang="en-US" sz="2400" dirty="0">
              <a:solidFill>
                <a:schemeClr val="tx1">
                  <a:lumMod val="85000"/>
                  <a:lumOff val="15000"/>
                </a:schemeClr>
              </a:solidFill>
              <a:sym typeface="Symbol" pitchFamily="18" charset="2"/>
            </a:endParaRPr>
          </a:p>
          <a:p>
            <a:pPr marL="274320" indent="-274320" eaLnBrk="1" fontAlgn="auto" hangingPunct="1">
              <a:spcAft>
                <a:spcPts val="0"/>
              </a:spcAft>
              <a:buFont typeface="Wingdings 2"/>
              <a:buChar char=""/>
              <a:defRPr/>
            </a:pPr>
            <a:r>
              <a:rPr lang="en-US" sz="2400" dirty="0"/>
              <a:t>term</a:t>
            </a:r>
            <a:r>
              <a:rPr lang="en-US" sz="2400" dirty="0">
                <a:sym typeface="Symbol" pitchFamily="18" charset="2"/>
              </a:rPr>
              <a:t>0 </a:t>
            </a:r>
            <a:r>
              <a:rPr lang="en-US" sz="2400" dirty="0">
                <a:solidFill>
                  <a:srgbClr val="00B050"/>
                </a:solidFill>
                <a:sym typeface="Symbol" pitchFamily="18" charset="2"/>
              </a:rPr>
              <a:t>{print (‘0’) }</a:t>
            </a:r>
          </a:p>
          <a:p>
            <a:pPr marL="274320" indent="-274320" eaLnBrk="1" fontAlgn="auto" hangingPunct="1">
              <a:spcAft>
                <a:spcPts val="0"/>
              </a:spcAft>
              <a:buFont typeface="Wingdings 2"/>
              <a:buChar char=""/>
              <a:defRPr/>
            </a:pPr>
            <a:r>
              <a:rPr lang="en-US" sz="2400" dirty="0"/>
              <a:t>term</a:t>
            </a:r>
            <a:r>
              <a:rPr lang="en-US" sz="2400" dirty="0">
                <a:sym typeface="Symbol" pitchFamily="18" charset="2"/>
              </a:rPr>
              <a:t>1 </a:t>
            </a:r>
            <a:r>
              <a:rPr lang="en-US" sz="2400" dirty="0">
                <a:solidFill>
                  <a:srgbClr val="00B050"/>
                </a:solidFill>
                <a:sym typeface="Symbol" pitchFamily="18" charset="2"/>
              </a:rPr>
              <a:t>{print (‘1’) }</a:t>
            </a:r>
          </a:p>
          <a:p>
            <a:pPr marL="274320" indent="-274320" eaLnBrk="1" fontAlgn="auto" hangingPunct="1">
              <a:spcAft>
                <a:spcPts val="0"/>
              </a:spcAft>
              <a:buFont typeface="Wingdings 2"/>
              <a:buChar char=""/>
              <a:defRPr/>
            </a:pPr>
            <a:r>
              <a:rPr lang="en-US" sz="2400" dirty="0"/>
              <a:t>term</a:t>
            </a:r>
            <a:r>
              <a:rPr lang="en-US" sz="2400" dirty="0">
                <a:sym typeface="Symbol" pitchFamily="18" charset="2"/>
              </a:rPr>
              <a:t>2 </a:t>
            </a:r>
            <a:r>
              <a:rPr lang="en-US" sz="2400" dirty="0">
                <a:solidFill>
                  <a:srgbClr val="00B050"/>
                </a:solidFill>
                <a:sym typeface="Symbol" pitchFamily="18" charset="2"/>
              </a:rPr>
              <a:t>{print (‘2’) }</a:t>
            </a:r>
          </a:p>
          <a:p>
            <a:pPr marL="274320" indent="-274320" eaLnBrk="1" fontAlgn="auto" hangingPunct="1">
              <a:spcAft>
                <a:spcPts val="0"/>
              </a:spcAft>
              <a:buFont typeface="Wingdings 2"/>
              <a:buChar char=""/>
              <a:defRPr/>
            </a:pPr>
            <a:r>
              <a:rPr lang="en-US" sz="2400" dirty="0"/>
              <a:t>term</a:t>
            </a:r>
            <a:r>
              <a:rPr lang="en-US" sz="2400" dirty="0">
                <a:sym typeface="Symbol" pitchFamily="18" charset="2"/>
              </a:rPr>
              <a:t>3 </a:t>
            </a:r>
            <a:r>
              <a:rPr lang="en-US" sz="2400" dirty="0">
                <a:solidFill>
                  <a:srgbClr val="00B050"/>
                </a:solidFill>
                <a:sym typeface="Symbol" pitchFamily="18" charset="2"/>
              </a:rPr>
              <a:t>{print (‘3’) }</a:t>
            </a:r>
          </a:p>
          <a:p>
            <a:pPr marL="274320" indent="-274320" eaLnBrk="1" fontAlgn="auto" hangingPunct="1">
              <a:spcAft>
                <a:spcPts val="0"/>
              </a:spcAft>
              <a:buFont typeface="Wingdings 2"/>
              <a:buChar char=""/>
              <a:defRPr/>
            </a:pPr>
            <a:r>
              <a:rPr lang="en-US" sz="2400" dirty="0">
                <a:sym typeface="Symbol" pitchFamily="18" charset="2"/>
              </a:rPr>
              <a:t>         …</a:t>
            </a:r>
          </a:p>
          <a:p>
            <a:pPr marL="274320" indent="-274320" eaLnBrk="1" fontAlgn="auto" hangingPunct="1">
              <a:spcAft>
                <a:spcPts val="0"/>
              </a:spcAft>
              <a:buFont typeface="Wingdings 2"/>
              <a:buChar char=""/>
              <a:defRPr/>
            </a:pPr>
            <a:r>
              <a:rPr lang="en-US" sz="2400" dirty="0"/>
              <a:t>term</a:t>
            </a:r>
            <a:r>
              <a:rPr lang="en-US" sz="2400" dirty="0">
                <a:sym typeface="Symbol" pitchFamily="18" charset="2"/>
              </a:rPr>
              <a:t>9 </a:t>
            </a:r>
            <a:r>
              <a:rPr lang="en-US" sz="2400" dirty="0">
                <a:solidFill>
                  <a:srgbClr val="00B050"/>
                </a:solidFill>
                <a:sym typeface="Symbol" pitchFamily="18" charset="2"/>
              </a:rPr>
              <a:t>{print (‘9’) }</a:t>
            </a:r>
          </a:p>
        </p:txBody>
      </p:sp>
    </p:spTree>
    <p:extLst>
      <p:ext uri="{BB962C8B-B14F-4D97-AF65-F5344CB8AC3E}">
        <p14:creationId xmlns:p14="http://schemas.microsoft.com/office/powerpoint/2010/main" val="786248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pPr eaLnBrk="1" fontAlgn="auto" hangingPunct="1">
              <a:spcAft>
                <a:spcPts val="0"/>
              </a:spcAft>
              <a:defRPr/>
            </a:pPr>
            <a:r>
              <a:rPr lang="en-US" sz="3200" dirty="0"/>
              <a:t>Actions Translating 9-5+2 into 95-2+: 1</a:t>
            </a:r>
          </a:p>
        </p:txBody>
      </p:sp>
      <p:sp>
        <p:nvSpPr>
          <p:cNvPr id="37"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27BD12-74F4-44FA-AA43-26E7B7737578}" type="slidenum">
              <a:rPr lang="en-US" altLang="en-US">
                <a:solidFill>
                  <a:srgbClr val="7B9899"/>
                </a:solidFill>
              </a:rPr>
              <a:pPr/>
              <a:t>37</a:t>
            </a:fld>
            <a:endParaRPr lang="en-US" altLang="en-US">
              <a:solidFill>
                <a:srgbClr val="7B9899"/>
              </a:solidFill>
            </a:endParaRPr>
          </a:p>
        </p:txBody>
      </p:sp>
      <p:sp>
        <p:nvSpPr>
          <p:cNvPr id="48132" name="Text Box 4"/>
          <p:cNvSpPr txBox="1">
            <a:spLocks noChangeArrowheads="1"/>
          </p:cNvSpPr>
          <p:nvPr/>
        </p:nvSpPr>
        <p:spPr bwMode="auto">
          <a:xfrm>
            <a:off x="3505200" y="2133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expr</a:t>
            </a:r>
          </a:p>
        </p:txBody>
      </p:sp>
      <p:sp>
        <p:nvSpPr>
          <p:cNvPr id="48133" name="Line 5"/>
          <p:cNvSpPr>
            <a:spLocks noChangeShapeType="1"/>
          </p:cNvSpPr>
          <p:nvPr/>
        </p:nvSpPr>
        <p:spPr bwMode="auto">
          <a:xfrm flipH="1">
            <a:off x="2895600" y="2667000"/>
            <a:ext cx="1676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34" name="Line 6"/>
          <p:cNvSpPr>
            <a:spLocks noChangeShapeType="1"/>
          </p:cNvSpPr>
          <p:nvPr/>
        </p:nvSpPr>
        <p:spPr bwMode="auto">
          <a:xfrm>
            <a:off x="4724400" y="2667000"/>
            <a:ext cx="0" cy="990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35" name="Line 7"/>
          <p:cNvSpPr>
            <a:spLocks noChangeShapeType="1"/>
          </p:cNvSpPr>
          <p:nvPr/>
        </p:nvSpPr>
        <p:spPr bwMode="auto">
          <a:xfrm>
            <a:off x="4876800" y="2667000"/>
            <a:ext cx="1905000" cy="990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36" name="Line 8"/>
          <p:cNvSpPr>
            <a:spLocks noChangeShapeType="1"/>
          </p:cNvSpPr>
          <p:nvPr/>
        </p:nvSpPr>
        <p:spPr bwMode="auto">
          <a:xfrm>
            <a:off x="2895600" y="4038600"/>
            <a:ext cx="45720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37" name="Line 9"/>
          <p:cNvSpPr>
            <a:spLocks noChangeShapeType="1"/>
          </p:cNvSpPr>
          <p:nvPr/>
        </p:nvSpPr>
        <p:spPr bwMode="auto">
          <a:xfrm flipH="1">
            <a:off x="3657600" y="5181600"/>
            <a:ext cx="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38" name="Line 10"/>
          <p:cNvSpPr>
            <a:spLocks noChangeShapeType="1"/>
          </p:cNvSpPr>
          <p:nvPr/>
        </p:nvSpPr>
        <p:spPr bwMode="auto">
          <a:xfrm flipH="1">
            <a:off x="2514600" y="3962400"/>
            <a:ext cx="76200" cy="1143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39" name="Line 11"/>
          <p:cNvSpPr>
            <a:spLocks noChangeShapeType="1"/>
          </p:cNvSpPr>
          <p:nvPr/>
        </p:nvSpPr>
        <p:spPr bwMode="auto">
          <a:xfrm flipH="1">
            <a:off x="1447800" y="3924300"/>
            <a:ext cx="990600" cy="4953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0" name="Line 12"/>
          <p:cNvSpPr>
            <a:spLocks noChangeShapeType="1"/>
          </p:cNvSpPr>
          <p:nvPr/>
        </p:nvSpPr>
        <p:spPr bwMode="auto">
          <a:xfrm>
            <a:off x="1199804" y="4767349"/>
            <a:ext cx="0" cy="381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1" name="Line 13"/>
          <p:cNvSpPr>
            <a:spLocks noChangeShapeType="1"/>
          </p:cNvSpPr>
          <p:nvPr/>
        </p:nvSpPr>
        <p:spPr bwMode="auto">
          <a:xfrm>
            <a:off x="1219200" y="5410200"/>
            <a:ext cx="0" cy="381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2" name="Text Box 14"/>
          <p:cNvSpPr txBox="1">
            <a:spLocks noChangeArrowheads="1"/>
          </p:cNvSpPr>
          <p:nvPr/>
        </p:nvSpPr>
        <p:spPr bwMode="auto">
          <a:xfrm>
            <a:off x="5410200" y="37338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term</a:t>
            </a:r>
          </a:p>
        </p:txBody>
      </p:sp>
      <p:sp>
        <p:nvSpPr>
          <p:cNvPr id="48143" name="Line 15"/>
          <p:cNvSpPr>
            <a:spLocks noChangeShapeType="1"/>
          </p:cNvSpPr>
          <p:nvPr/>
        </p:nvSpPr>
        <p:spPr bwMode="auto">
          <a:xfrm>
            <a:off x="6705600" y="4191000"/>
            <a:ext cx="0" cy="1600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4" name="Text Box 16"/>
          <p:cNvSpPr txBox="1">
            <a:spLocks noChangeArrowheads="1"/>
          </p:cNvSpPr>
          <p:nvPr/>
        </p:nvSpPr>
        <p:spPr bwMode="auto">
          <a:xfrm>
            <a:off x="1447800" y="35814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expr</a:t>
            </a:r>
          </a:p>
        </p:txBody>
      </p:sp>
      <p:sp>
        <p:nvSpPr>
          <p:cNvPr id="48145" name="Text Box 17"/>
          <p:cNvSpPr txBox="1">
            <a:spLocks noChangeArrowheads="1"/>
          </p:cNvSpPr>
          <p:nvPr/>
        </p:nvSpPr>
        <p:spPr bwMode="auto">
          <a:xfrm>
            <a:off x="2362200" y="4800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term</a:t>
            </a:r>
          </a:p>
        </p:txBody>
      </p:sp>
      <p:sp>
        <p:nvSpPr>
          <p:cNvPr id="48146" name="Text Box 18"/>
          <p:cNvSpPr txBox="1">
            <a:spLocks noChangeArrowheads="1"/>
          </p:cNvSpPr>
          <p:nvPr/>
        </p:nvSpPr>
        <p:spPr bwMode="auto">
          <a:xfrm>
            <a:off x="5562600" y="57150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2</a:t>
            </a:r>
          </a:p>
        </p:txBody>
      </p:sp>
      <p:sp>
        <p:nvSpPr>
          <p:cNvPr id="48147" name="Text Box 19"/>
          <p:cNvSpPr txBox="1">
            <a:spLocks noChangeArrowheads="1"/>
          </p:cNvSpPr>
          <p:nvPr/>
        </p:nvSpPr>
        <p:spPr bwMode="auto">
          <a:xfrm>
            <a:off x="3886200" y="35814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a:t>
            </a:r>
          </a:p>
        </p:txBody>
      </p:sp>
      <p:sp>
        <p:nvSpPr>
          <p:cNvPr id="48148" name="Text Box 20"/>
          <p:cNvSpPr txBox="1">
            <a:spLocks noChangeArrowheads="1"/>
          </p:cNvSpPr>
          <p:nvPr/>
        </p:nvSpPr>
        <p:spPr bwMode="auto">
          <a:xfrm>
            <a:off x="3276600" y="57912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5</a:t>
            </a:r>
          </a:p>
        </p:txBody>
      </p:sp>
      <p:sp>
        <p:nvSpPr>
          <p:cNvPr id="48149" name="Text Box 21"/>
          <p:cNvSpPr txBox="1">
            <a:spLocks noChangeArrowheads="1"/>
          </p:cNvSpPr>
          <p:nvPr/>
        </p:nvSpPr>
        <p:spPr bwMode="auto">
          <a:xfrm>
            <a:off x="1828800" y="5029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a:t>
            </a:r>
          </a:p>
        </p:txBody>
      </p:sp>
      <p:sp>
        <p:nvSpPr>
          <p:cNvPr id="43030" name="Text Box 29"/>
          <p:cNvSpPr txBox="1">
            <a:spLocks noChangeArrowheads="1"/>
          </p:cNvSpPr>
          <p:nvPr/>
        </p:nvSpPr>
        <p:spPr bwMode="auto">
          <a:xfrm>
            <a:off x="457200" y="5867400"/>
            <a:ext cx="1447800" cy="366713"/>
          </a:xfrm>
          <a:prstGeom prst="rect">
            <a:avLst/>
          </a:prstGeom>
          <a:noFill/>
          <a:ln w="9525">
            <a:noFill/>
            <a:miter lim="800000"/>
            <a:headEnd/>
            <a:tailEnd/>
          </a:ln>
        </p:spPr>
        <p:txBody>
          <a:bodyPr>
            <a:spAutoFit/>
          </a:bodyPr>
          <a:lstStyle/>
          <a:p>
            <a:pPr algn="ctr" eaLnBrk="1" hangingPunct="1">
              <a:spcBef>
                <a:spcPct val="50000"/>
              </a:spcBef>
              <a:defRPr/>
            </a:pPr>
            <a:r>
              <a:rPr lang="en-US" b="1" dirty="0">
                <a:solidFill>
                  <a:schemeClr val="tx1">
                    <a:lumMod val="85000"/>
                    <a:lumOff val="15000"/>
                  </a:schemeClr>
                </a:solidFill>
                <a:latin typeface="Times New Roman" pitchFamily="18" charset="0"/>
              </a:rPr>
              <a:t>9</a:t>
            </a:r>
          </a:p>
        </p:txBody>
      </p:sp>
      <p:sp>
        <p:nvSpPr>
          <p:cNvPr id="48151" name="Text Box 30"/>
          <p:cNvSpPr txBox="1">
            <a:spLocks noChangeArrowheads="1"/>
          </p:cNvSpPr>
          <p:nvPr/>
        </p:nvSpPr>
        <p:spPr bwMode="auto">
          <a:xfrm>
            <a:off x="685800" y="44196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expr</a:t>
            </a:r>
          </a:p>
        </p:txBody>
      </p:sp>
      <p:sp>
        <p:nvSpPr>
          <p:cNvPr id="48152" name="Text Box 31"/>
          <p:cNvSpPr txBox="1">
            <a:spLocks noChangeArrowheads="1"/>
          </p:cNvSpPr>
          <p:nvPr/>
        </p:nvSpPr>
        <p:spPr bwMode="auto">
          <a:xfrm>
            <a:off x="685800" y="51054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term</a:t>
            </a:r>
          </a:p>
        </p:txBody>
      </p:sp>
    </p:spTree>
    <p:extLst>
      <p:ext uri="{BB962C8B-B14F-4D97-AF65-F5344CB8AC3E}">
        <p14:creationId xmlns:p14="http://schemas.microsoft.com/office/powerpoint/2010/main" val="2517235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pPr eaLnBrk="1" fontAlgn="auto" hangingPunct="1">
              <a:spcAft>
                <a:spcPts val="0"/>
              </a:spcAft>
              <a:defRPr/>
            </a:pPr>
            <a:r>
              <a:rPr lang="en-US" sz="3200" dirty="0"/>
              <a:t>Adding actions Translating 9-5+2 into 95-2+: 2</a:t>
            </a:r>
          </a:p>
        </p:txBody>
      </p:sp>
      <p:sp>
        <p:nvSpPr>
          <p:cNvPr id="37"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A08BEB-31EB-4463-AF8D-D3CE5F409376}" type="slidenum">
              <a:rPr lang="en-US" altLang="en-US">
                <a:solidFill>
                  <a:srgbClr val="7B9899"/>
                </a:solidFill>
              </a:rPr>
              <a:pPr/>
              <a:t>38</a:t>
            </a:fld>
            <a:endParaRPr lang="en-US" altLang="en-US">
              <a:solidFill>
                <a:srgbClr val="7B9899"/>
              </a:solidFill>
            </a:endParaRPr>
          </a:p>
        </p:txBody>
      </p:sp>
      <p:sp>
        <p:nvSpPr>
          <p:cNvPr id="49156" name="Text Box 4"/>
          <p:cNvSpPr txBox="1">
            <a:spLocks noChangeArrowheads="1"/>
          </p:cNvSpPr>
          <p:nvPr/>
        </p:nvSpPr>
        <p:spPr bwMode="auto">
          <a:xfrm>
            <a:off x="3505200" y="2133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expr</a:t>
            </a:r>
          </a:p>
        </p:txBody>
      </p:sp>
      <p:sp>
        <p:nvSpPr>
          <p:cNvPr id="49157" name="Line 5"/>
          <p:cNvSpPr>
            <a:spLocks noChangeShapeType="1"/>
          </p:cNvSpPr>
          <p:nvPr/>
        </p:nvSpPr>
        <p:spPr bwMode="auto">
          <a:xfrm flipH="1">
            <a:off x="2895600" y="2667000"/>
            <a:ext cx="1676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58" name="Line 6"/>
          <p:cNvSpPr>
            <a:spLocks noChangeShapeType="1"/>
          </p:cNvSpPr>
          <p:nvPr/>
        </p:nvSpPr>
        <p:spPr bwMode="auto">
          <a:xfrm>
            <a:off x="4724400" y="26670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59" name="Line 7"/>
          <p:cNvSpPr>
            <a:spLocks noChangeShapeType="1"/>
          </p:cNvSpPr>
          <p:nvPr/>
        </p:nvSpPr>
        <p:spPr bwMode="auto">
          <a:xfrm>
            <a:off x="4876800" y="2667000"/>
            <a:ext cx="19050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60" name="Line 8"/>
          <p:cNvSpPr>
            <a:spLocks noChangeShapeType="1"/>
          </p:cNvSpPr>
          <p:nvPr/>
        </p:nvSpPr>
        <p:spPr bwMode="auto">
          <a:xfrm>
            <a:off x="2895600" y="4038600"/>
            <a:ext cx="457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61" name="Line 9"/>
          <p:cNvSpPr>
            <a:spLocks noChangeShapeType="1"/>
          </p:cNvSpPr>
          <p:nvPr/>
        </p:nvSpPr>
        <p:spPr bwMode="auto">
          <a:xfrm>
            <a:off x="3352800" y="52578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62" name="Line 10"/>
          <p:cNvSpPr>
            <a:spLocks noChangeShapeType="1"/>
          </p:cNvSpPr>
          <p:nvPr/>
        </p:nvSpPr>
        <p:spPr bwMode="auto">
          <a:xfrm flipH="1">
            <a:off x="2438400" y="3962400"/>
            <a:ext cx="1524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63" name="Line 11"/>
          <p:cNvSpPr>
            <a:spLocks noChangeShapeType="1"/>
          </p:cNvSpPr>
          <p:nvPr/>
        </p:nvSpPr>
        <p:spPr bwMode="auto">
          <a:xfrm flipH="1">
            <a:off x="1219200" y="3962400"/>
            <a:ext cx="838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64" name="Line 12"/>
          <p:cNvSpPr>
            <a:spLocks noChangeShapeType="1"/>
          </p:cNvSpPr>
          <p:nvPr/>
        </p:nvSpPr>
        <p:spPr bwMode="auto">
          <a:xfrm>
            <a:off x="1219200" y="4724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65" name="Line 13"/>
          <p:cNvSpPr>
            <a:spLocks noChangeShapeType="1"/>
          </p:cNvSpPr>
          <p:nvPr/>
        </p:nvSpPr>
        <p:spPr bwMode="auto">
          <a:xfrm>
            <a:off x="1219200" y="54102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66" name="Text Box 14"/>
          <p:cNvSpPr txBox="1">
            <a:spLocks noChangeArrowheads="1"/>
          </p:cNvSpPr>
          <p:nvPr/>
        </p:nvSpPr>
        <p:spPr bwMode="auto">
          <a:xfrm>
            <a:off x="5410200" y="37338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term</a:t>
            </a:r>
          </a:p>
        </p:txBody>
      </p:sp>
      <p:sp>
        <p:nvSpPr>
          <p:cNvPr id="49167" name="Line 15"/>
          <p:cNvSpPr>
            <a:spLocks noChangeShapeType="1"/>
          </p:cNvSpPr>
          <p:nvPr/>
        </p:nvSpPr>
        <p:spPr bwMode="auto">
          <a:xfrm>
            <a:off x="6705600" y="419100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68" name="Text Box 16"/>
          <p:cNvSpPr txBox="1">
            <a:spLocks noChangeArrowheads="1"/>
          </p:cNvSpPr>
          <p:nvPr/>
        </p:nvSpPr>
        <p:spPr bwMode="auto">
          <a:xfrm>
            <a:off x="1447800" y="35814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expr</a:t>
            </a:r>
          </a:p>
        </p:txBody>
      </p:sp>
      <p:sp>
        <p:nvSpPr>
          <p:cNvPr id="49169" name="Text Box 17"/>
          <p:cNvSpPr txBox="1">
            <a:spLocks noChangeArrowheads="1"/>
          </p:cNvSpPr>
          <p:nvPr/>
        </p:nvSpPr>
        <p:spPr bwMode="auto">
          <a:xfrm>
            <a:off x="2362200" y="4800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term</a:t>
            </a:r>
          </a:p>
        </p:txBody>
      </p:sp>
      <p:sp>
        <p:nvSpPr>
          <p:cNvPr id="49170" name="Text Box 18"/>
          <p:cNvSpPr txBox="1">
            <a:spLocks noChangeArrowheads="1"/>
          </p:cNvSpPr>
          <p:nvPr/>
        </p:nvSpPr>
        <p:spPr bwMode="auto">
          <a:xfrm>
            <a:off x="5562600" y="57150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2</a:t>
            </a:r>
          </a:p>
        </p:txBody>
      </p:sp>
      <p:sp>
        <p:nvSpPr>
          <p:cNvPr id="49171" name="Text Box 19"/>
          <p:cNvSpPr txBox="1">
            <a:spLocks noChangeArrowheads="1"/>
          </p:cNvSpPr>
          <p:nvPr/>
        </p:nvSpPr>
        <p:spPr bwMode="auto">
          <a:xfrm>
            <a:off x="3886200" y="3581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a:t>
            </a:r>
          </a:p>
        </p:txBody>
      </p:sp>
      <p:sp>
        <p:nvSpPr>
          <p:cNvPr id="49172" name="Text Box 20"/>
          <p:cNvSpPr txBox="1">
            <a:spLocks noChangeArrowheads="1"/>
          </p:cNvSpPr>
          <p:nvPr/>
        </p:nvSpPr>
        <p:spPr bwMode="auto">
          <a:xfrm>
            <a:off x="2819400" y="57912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5</a:t>
            </a:r>
          </a:p>
        </p:txBody>
      </p:sp>
      <p:sp>
        <p:nvSpPr>
          <p:cNvPr id="49173" name="Text Box 21"/>
          <p:cNvSpPr txBox="1">
            <a:spLocks noChangeArrowheads="1"/>
          </p:cNvSpPr>
          <p:nvPr/>
        </p:nvSpPr>
        <p:spPr bwMode="auto">
          <a:xfrm>
            <a:off x="1752600" y="49530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a:t>
            </a:r>
          </a:p>
        </p:txBody>
      </p:sp>
      <p:sp>
        <p:nvSpPr>
          <p:cNvPr id="49174" name="Line 22"/>
          <p:cNvSpPr>
            <a:spLocks noChangeShapeType="1"/>
          </p:cNvSpPr>
          <p:nvPr/>
        </p:nvSpPr>
        <p:spPr bwMode="auto">
          <a:xfrm>
            <a:off x="6858000" y="4191000"/>
            <a:ext cx="762000" cy="1447800"/>
          </a:xfrm>
          <a:prstGeom prst="line">
            <a:avLst/>
          </a:prstGeom>
          <a:noFill/>
          <a:ln w="38100">
            <a:solidFill>
              <a:srgbClr val="C00000"/>
            </a:solidFill>
            <a:prstDash val="lgDash"/>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23"/>
          <p:cNvSpPr>
            <a:spLocks noChangeShapeType="1"/>
          </p:cNvSpPr>
          <p:nvPr/>
        </p:nvSpPr>
        <p:spPr bwMode="auto">
          <a:xfrm>
            <a:off x="4800600" y="2590800"/>
            <a:ext cx="2057400" cy="533400"/>
          </a:xfrm>
          <a:prstGeom prst="line">
            <a:avLst/>
          </a:prstGeom>
          <a:noFill/>
          <a:ln w="38100">
            <a:solidFill>
              <a:srgbClr val="C00000"/>
            </a:solidFill>
            <a:prstDash val="lgDash"/>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24"/>
          <p:cNvSpPr>
            <a:spLocks noChangeShapeType="1"/>
          </p:cNvSpPr>
          <p:nvPr/>
        </p:nvSpPr>
        <p:spPr bwMode="auto">
          <a:xfrm>
            <a:off x="2895600" y="3810000"/>
            <a:ext cx="1752600" cy="914400"/>
          </a:xfrm>
          <a:prstGeom prst="line">
            <a:avLst/>
          </a:prstGeom>
          <a:noFill/>
          <a:ln w="38100">
            <a:solidFill>
              <a:srgbClr val="C00000"/>
            </a:solidFill>
            <a:prstDash val="lgDash"/>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25"/>
          <p:cNvSpPr>
            <a:spLocks noChangeShapeType="1"/>
          </p:cNvSpPr>
          <p:nvPr/>
        </p:nvSpPr>
        <p:spPr bwMode="auto">
          <a:xfrm>
            <a:off x="3581400" y="5105400"/>
            <a:ext cx="609600" cy="762000"/>
          </a:xfrm>
          <a:prstGeom prst="line">
            <a:avLst/>
          </a:prstGeom>
          <a:noFill/>
          <a:ln w="38100">
            <a:solidFill>
              <a:srgbClr val="C00000"/>
            </a:solidFill>
            <a:prstDash val="lgDash"/>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Text Box 26"/>
          <p:cNvSpPr txBox="1">
            <a:spLocks noChangeArrowheads="1"/>
          </p:cNvSpPr>
          <p:nvPr/>
        </p:nvSpPr>
        <p:spPr bwMode="auto">
          <a:xfrm>
            <a:off x="3505200" y="58674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dirty="0">
                <a:solidFill>
                  <a:srgbClr val="C00000"/>
                </a:solidFill>
                <a:latin typeface="Times New Roman" panose="02020603050405020304" pitchFamily="18" charset="0"/>
              </a:rPr>
              <a:t>{Print(‘5’)}</a:t>
            </a:r>
          </a:p>
        </p:txBody>
      </p:sp>
      <p:sp>
        <p:nvSpPr>
          <p:cNvPr id="49179" name="Text Box 27"/>
          <p:cNvSpPr txBox="1">
            <a:spLocks noChangeArrowheads="1"/>
          </p:cNvSpPr>
          <p:nvPr/>
        </p:nvSpPr>
        <p:spPr bwMode="auto">
          <a:xfrm>
            <a:off x="7086600" y="57150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dirty="0">
                <a:solidFill>
                  <a:srgbClr val="C00000"/>
                </a:solidFill>
                <a:latin typeface="Times New Roman" panose="02020603050405020304" pitchFamily="18" charset="0"/>
              </a:rPr>
              <a:t>{Print(‘2’)}</a:t>
            </a:r>
          </a:p>
        </p:txBody>
      </p:sp>
      <p:sp>
        <p:nvSpPr>
          <p:cNvPr id="49180" name="Text Box 28"/>
          <p:cNvSpPr txBox="1">
            <a:spLocks noChangeArrowheads="1"/>
          </p:cNvSpPr>
          <p:nvPr/>
        </p:nvSpPr>
        <p:spPr bwMode="auto">
          <a:xfrm>
            <a:off x="6705600" y="31242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rgbClr val="C00000"/>
                </a:solidFill>
                <a:latin typeface="Times New Roman" panose="02020603050405020304" pitchFamily="18" charset="0"/>
              </a:rPr>
              <a:t>{Print(‘+’)}</a:t>
            </a:r>
          </a:p>
        </p:txBody>
      </p:sp>
      <p:sp>
        <p:nvSpPr>
          <p:cNvPr id="49181" name="Text Box 29"/>
          <p:cNvSpPr txBox="1">
            <a:spLocks noChangeArrowheads="1"/>
          </p:cNvSpPr>
          <p:nvPr/>
        </p:nvSpPr>
        <p:spPr bwMode="auto">
          <a:xfrm>
            <a:off x="457200" y="58674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9</a:t>
            </a:r>
          </a:p>
        </p:txBody>
      </p:sp>
      <p:sp>
        <p:nvSpPr>
          <p:cNvPr id="49182" name="Text Box 30"/>
          <p:cNvSpPr txBox="1">
            <a:spLocks noChangeArrowheads="1"/>
          </p:cNvSpPr>
          <p:nvPr/>
        </p:nvSpPr>
        <p:spPr bwMode="auto">
          <a:xfrm>
            <a:off x="685800" y="44196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expr</a:t>
            </a:r>
          </a:p>
        </p:txBody>
      </p:sp>
      <p:sp>
        <p:nvSpPr>
          <p:cNvPr id="49183" name="Text Box 31"/>
          <p:cNvSpPr txBox="1">
            <a:spLocks noChangeArrowheads="1"/>
          </p:cNvSpPr>
          <p:nvPr/>
        </p:nvSpPr>
        <p:spPr bwMode="auto">
          <a:xfrm>
            <a:off x="685800" y="51054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chemeClr val="tx2"/>
                </a:solidFill>
                <a:latin typeface="Times New Roman" panose="02020603050405020304" pitchFamily="18" charset="0"/>
              </a:rPr>
              <a:t>term</a:t>
            </a:r>
          </a:p>
        </p:txBody>
      </p:sp>
      <p:sp>
        <p:nvSpPr>
          <p:cNvPr id="49184" name="Line 32"/>
          <p:cNvSpPr>
            <a:spLocks noChangeShapeType="1"/>
          </p:cNvSpPr>
          <p:nvPr/>
        </p:nvSpPr>
        <p:spPr bwMode="auto">
          <a:xfrm>
            <a:off x="1219200" y="5410200"/>
            <a:ext cx="609600" cy="457200"/>
          </a:xfrm>
          <a:prstGeom prst="line">
            <a:avLst/>
          </a:prstGeom>
          <a:noFill/>
          <a:ln w="38100">
            <a:solidFill>
              <a:srgbClr val="C00000"/>
            </a:solidFill>
            <a:prstDash val="lgDash"/>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85" name="Text Box 33"/>
          <p:cNvSpPr txBox="1">
            <a:spLocks noChangeArrowheads="1"/>
          </p:cNvSpPr>
          <p:nvPr/>
        </p:nvSpPr>
        <p:spPr bwMode="auto">
          <a:xfrm>
            <a:off x="1219200" y="58674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rgbClr val="C00000"/>
                </a:solidFill>
                <a:latin typeface="Times New Roman" panose="02020603050405020304" pitchFamily="18" charset="0"/>
              </a:rPr>
              <a:t>{Print(‘9’)}</a:t>
            </a:r>
          </a:p>
        </p:txBody>
      </p:sp>
      <p:sp>
        <p:nvSpPr>
          <p:cNvPr id="49186" name="Text Box 34"/>
          <p:cNvSpPr txBox="1">
            <a:spLocks noChangeArrowheads="1"/>
          </p:cNvSpPr>
          <p:nvPr/>
        </p:nvSpPr>
        <p:spPr bwMode="auto">
          <a:xfrm>
            <a:off x="4267200" y="47244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solidFill>
                  <a:srgbClr val="C00000"/>
                </a:solidFill>
                <a:latin typeface="Times New Roman" panose="02020603050405020304" pitchFamily="18" charset="0"/>
              </a:rPr>
              <a:t>{Print(‘-’)}</a:t>
            </a:r>
          </a:p>
        </p:txBody>
      </p:sp>
      <p:sp>
        <p:nvSpPr>
          <p:cNvPr id="49187" name="Freeform 37"/>
          <p:cNvSpPr>
            <a:spLocks/>
          </p:cNvSpPr>
          <p:nvPr/>
        </p:nvSpPr>
        <p:spPr bwMode="auto">
          <a:xfrm>
            <a:off x="88900" y="2286000"/>
            <a:ext cx="4330700" cy="3657600"/>
          </a:xfrm>
          <a:custGeom>
            <a:avLst/>
            <a:gdLst>
              <a:gd name="T0" fmla="*/ 2147483647 w 1816"/>
              <a:gd name="T1" fmla="*/ 2147483647 h 2408"/>
              <a:gd name="T2" fmla="*/ 2147483647 w 1816"/>
              <a:gd name="T3" fmla="*/ 2147483647 h 2408"/>
              <a:gd name="T4" fmla="*/ 2147483647 w 1816"/>
              <a:gd name="T5" fmla="*/ 2147483647 h 2408"/>
              <a:gd name="T6" fmla="*/ 0 60000 65536"/>
              <a:gd name="T7" fmla="*/ 0 60000 65536"/>
              <a:gd name="T8" fmla="*/ 0 60000 65536"/>
              <a:gd name="T9" fmla="*/ 0 w 1816"/>
              <a:gd name="T10" fmla="*/ 0 h 2408"/>
              <a:gd name="T11" fmla="*/ 1816 w 1816"/>
              <a:gd name="T12" fmla="*/ 2408 h 2408"/>
            </a:gdLst>
            <a:ahLst/>
            <a:cxnLst>
              <a:cxn ang="T6">
                <a:pos x="T0" y="T1"/>
              </a:cxn>
              <a:cxn ang="T7">
                <a:pos x="T2" y="T3"/>
              </a:cxn>
              <a:cxn ang="T8">
                <a:pos x="T4" y="T5"/>
              </a:cxn>
            </a:cxnLst>
            <a:rect l="T9" t="T10" r="T11" b="T12"/>
            <a:pathLst>
              <a:path w="1816" h="2408">
                <a:moveTo>
                  <a:pt x="1816" y="56"/>
                </a:moveTo>
                <a:cubicBezTo>
                  <a:pt x="1188" y="28"/>
                  <a:pt x="560" y="0"/>
                  <a:pt x="280" y="392"/>
                </a:cubicBezTo>
                <a:cubicBezTo>
                  <a:pt x="0" y="784"/>
                  <a:pt x="160" y="2072"/>
                  <a:pt x="136" y="2408"/>
                </a:cubicBezTo>
              </a:path>
            </a:pathLst>
          </a:custGeom>
          <a:noFill/>
          <a:ln w="7620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cxnSp>
        <p:nvCxnSpPr>
          <p:cNvPr id="38" name="Straight Arrow Connector 37"/>
          <p:cNvCxnSpPr/>
          <p:nvPr/>
        </p:nvCxnSpPr>
        <p:spPr>
          <a:xfrm>
            <a:off x="38100" y="6533575"/>
            <a:ext cx="5715000" cy="1588"/>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72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45" y="86346"/>
            <a:ext cx="8481896" cy="1325563"/>
          </a:xfrm>
        </p:spPr>
        <p:txBody>
          <a:bodyPr/>
          <a:lstStyle/>
          <a:p>
            <a:r>
              <a:rPr lang="en-US" dirty="0"/>
              <a:t>Homework 1: Due 9.10.2020</a:t>
            </a:r>
          </a:p>
        </p:txBody>
      </p:sp>
      <p:sp>
        <p:nvSpPr>
          <p:cNvPr id="3" name="Content Placeholder 2"/>
          <p:cNvSpPr>
            <a:spLocks noGrp="1"/>
          </p:cNvSpPr>
          <p:nvPr>
            <p:ph idx="1"/>
          </p:nvPr>
        </p:nvSpPr>
        <p:spPr>
          <a:xfrm>
            <a:off x="-1" y="1833790"/>
            <a:ext cx="9065941" cy="4760230"/>
          </a:xfrm>
        </p:spPr>
        <p:txBody>
          <a:bodyPr>
            <a:normAutofit fontScale="77500" lnSpcReduction="20000"/>
          </a:bodyPr>
          <a:lstStyle/>
          <a:p>
            <a:pPr marL="0" indent="0">
              <a:buNone/>
            </a:pPr>
            <a:endParaRPr lang="en-US" dirty="0"/>
          </a:p>
          <a:p>
            <a:r>
              <a:rPr lang="en-US" b="1" dirty="0"/>
              <a:t>CSCI 465</a:t>
            </a:r>
            <a:endParaRPr lang="en-US" dirty="0"/>
          </a:p>
          <a:p>
            <a:r>
              <a:rPr lang="en-US" b="1" dirty="0"/>
              <a:t>Assignment # 1</a:t>
            </a:r>
            <a:endParaRPr lang="en-US" dirty="0"/>
          </a:p>
          <a:p>
            <a:r>
              <a:rPr lang="en-US" b="1" dirty="0"/>
              <a:t>Due date: Thursday, </a:t>
            </a:r>
            <a:r>
              <a:rPr lang="en-US" dirty="0"/>
              <a:t> </a:t>
            </a:r>
            <a:r>
              <a:rPr lang="en-US" b="1" dirty="0"/>
              <a:t>September </a:t>
            </a:r>
            <a:r>
              <a:rPr lang="en-US" dirty="0"/>
              <a:t> </a:t>
            </a:r>
            <a:r>
              <a:rPr lang="en-US" b="1" dirty="0"/>
              <a:t>10, 2020</a:t>
            </a:r>
            <a:endParaRPr lang="en-US" dirty="0"/>
          </a:p>
          <a:p>
            <a:pPr marL="0" indent="0">
              <a:buNone/>
            </a:pPr>
            <a:r>
              <a:rPr lang="en-US" dirty="0"/>
              <a:t> </a:t>
            </a:r>
          </a:p>
          <a:p>
            <a:r>
              <a:rPr lang="en-US" dirty="0"/>
              <a:t>Translates arithmetic expression from </a:t>
            </a:r>
            <a:r>
              <a:rPr lang="en-US" b="1" dirty="0"/>
              <a:t>infix </a:t>
            </a:r>
            <a:r>
              <a:rPr lang="en-US" dirty="0"/>
              <a:t>to </a:t>
            </a:r>
            <a:r>
              <a:rPr lang="en-US" b="1" dirty="0"/>
              <a:t>prefix</a:t>
            </a:r>
            <a:r>
              <a:rPr lang="en-US" dirty="0"/>
              <a:t> notation.  For example, given </a:t>
            </a:r>
            <a:r>
              <a:rPr lang="en-US" b="1" dirty="0"/>
              <a:t>1-2+3, as an</a:t>
            </a:r>
            <a:r>
              <a:rPr lang="en-US" dirty="0"/>
              <a:t> infix  expression, the expression should be translated  to prefix using the translation scheme and SDD into  </a:t>
            </a:r>
            <a:r>
              <a:rPr lang="en-US" b="1" dirty="0"/>
              <a:t>-1+ 23</a:t>
            </a:r>
            <a:r>
              <a:rPr lang="en-US" dirty="0"/>
              <a:t>.</a:t>
            </a:r>
          </a:p>
          <a:p>
            <a:r>
              <a:rPr lang="en-US" dirty="0"/>
              <a:t>Use the postfix grammar discussed in ch2, modify semantic rules from postfix to prefix, generate PT, annotate PT with attributes, and finally show how using TS and SDD the infix expression are  translated  to a  prefix.</a:t>
            </a:r>
          </a:p>
          <a:p>
            <a:r>
              <a:rPr lang="en-US" dirty="0"/>
              <a:t>Please type, spell-check your solution, and submit it to the blackboard by the due date.</a:t>
            </a:r>
          </a:p>
          <a:p>
            <a:endParaRPr lang="en-US" sz="3600" dirty="0"/>
          </a:p>
        </p:txBody>
      </p:sp>
    </p:spTree>
    <p:extLst>
      <p:ext uri="{BB962C8B-B14F-4D97-AF65-F5344CB8AC3E}">
        <p14:creationId xmlns:p14="http://schemas.microsoft.com/office/powerpoint/2010/main" val="12253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0" y="364331"/>
            <a:ext cx="8305800" cy="1325563"/>
          </a:xfrm>
        </p:spPr>
        <p:txBody>
          <a:bodyPr/>
          <a:lstStyle/>
          <a:p>
            <a:pPr eaLnBrk="1" hangingPunct="1"/>
            <a:r>
              <a:rPr lang="en-US" altLang="en-US" dirty="0"/>
              <a:t>translation</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7B7C52-1539-4235-BDD5-FA56D6D14338}" type="slidenum">
              <a:rPr lang="en-US" altLang="en-US">
                <a:solidFill>
                  <a:srgbClr val="7B9899"/>
                </a:solidFill>
              </a:rPr>
              <a:pPr/>
              <a:t>4</a:t>
            </a:fld>
            <a:endParaRPr lang="en-US" altLang="en-US">
              <a:solidFill>
                <a:srgbClr val="7B9899"/>
              </a:solidFill>
            </a:endParaRPr>
          </a:p>
        </p:txBody>
      </p:sp>
      <p:sp>
        <p:nvSpPr>
          <p:cNvPr id="16388" name="Content Placeholder 2"/>
          <p:cNvSpPr>
            <a:spLocks noGrp="1"/>
          </p:cNvSpPr>
          <p:nvPr>
            <p:ph sz="quarter" idx="1"/>
          </p:nvPr>
        </p:nvSpPr>
        <p:spPr>
          <a:xfrm>
            <a:off x="0" y="1806315"/>
            <a:ext cx="8805863" cy="4292860"/>
          </a:xfrm>
        </p:spPr>
        <p:txBody>
          <a:bodyPr/>
          <a:lstStyle/>
          <a:p>
            <a:pPr eaLnBrk="1" hangingPunct="1"/>
            <a:r>
              <a:rPr lang="en-US" altLang="en-US" sz="3600" dirty="0"/>
              <a:t>Key Translation phases are</a:t>
            </a:r>
          </a:p>
          <a:p>
            <a:pPr lvl="1" eaLnBrk="1" hangingPunct="1"/>
            <a:r>
              <a:rPr lang="en-US" altLang="en-US" sz="3600" dirty="0">
                <a:solidFill>
                  <a:srgbClr val="C00000"/>
                </a:solidFill>
              </a:rPr>
              <a:t>Analysis phase (front-end)</a:t>
            </a:r>
          </a:p>
          <a:p>
            <a:pPr lvl="1" eaLnBrk="1" hangingPunct="1"/>
            <a:r>
              <a:rPr lang="en-US" altLang="en-US" sz="3600" dirty="0">
                <a:solidFill>
                  <a:srgbClr val="C00000"/>
                </a:solidFill>
              </a:rPr>
              <a:t>Synthesize phase (back-end)</a:t>
            </a:r>
          </a:p>
          <a:p>
            <a:pPr eaLnBrk="1" hangingPunct="1"/>
            <a:r>
              <a:rPr lang="en-US" altLang="en-US" sz="3600" dirty="0"/>
              <a:t>Analysis phase works with “</a:t>
            </a:r>
            <a:r>
              <a:rPr lang="en-US" altLang="en-US" sz="3600" dirty="0">
                <a:solidFill>
                  <a:srgbClr val="7030A0"/>
                </a:solidFill>
              </a:rPr>
              <a:t>syntax</a:t>
            </a:r>
            <a:r>
              <a:rPr lang="en-US" altLang="en-US" sz="3600" dirty="0"/>
              <a:t>” of the language</a:t>
            </a:r>
          </a:p>
          <a:p>
            <a:pPr lvl="1" eaLnBrk="1" hangingPunct="1"/>
            <a:endParaRPr lang="en-US" altLang="en-US" dirty="0"/>
          </a:p>
        </p:txBody>
      </p:sp>
    </p:spTree>
    <p:extLst>
      <p:ext uri="{BB962C8B-B14F-4D97-AF65-F5344CB8AC3E}">
        <p14:creationId xmlns:p14="http://schemas.microsoft.com/office/powerpoint/2010/main" val="261073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52466" y="365126"/>
            <a:ext cx="8462884" cy="1325563"/>
          </a:xfrm>
        </p:spPr>
        <p:txBody>
          <a:bodyPr>
            <a:normAutofit/>
          </a:bodyPr>
          <a:lstStyle/>
          <a:p>
            <a:pPr eaLnBrk="1" fontAlgn="auto" hangingPunct="1">
              <a:spcAft>
                <a:spcPts val="0"/>
              </a:spcAft>
              <a:defRPr/>
            </a:pPr>
            <a:r>
              <a:rPr lang="en-US" dirty="0">
                <a:sym typeface="Symbol" pitchFamily="18" charset="2"/>
              </a:rPr>
              <a:t>Parsing Methods (overview)</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065AC2-A095-4913-8002-49E4D7302C27}" type="slidenum">
              <a:rPr lang="en-US" altLang="en-US">
                <a:solidFill>
                  <a:srgbClr val="7B9899"/>
                </a:solidFill>
              </a:rPr>
              <a:pPr/>
              <a:t>40</a:t>
            </a:fld>
            <a:endParaRPr lang="en-US" altLang="en-US">
              <a:solidFill>
                <a:srgbClr val="7B9899"/>
              </a:solidFill>
            </a:endParaRPr>
          </a:p>
        </p:txBody>
      </p:sp>
      <p:sp>
        <p:nvSpPr>
          <p:cNvPr id="50180" name="Rectangle 3"/>
          <p:cNvSpPr>
            <a:spLocks noGrp="1" noChangeArrowheads="1"/>
          </p:cNvSpPr>
          <p:nvPr>
            <p:ph sz="quarter" idx="1"/>
          </p:nvPr>
        </p:nvSpPr>
        <p:spPr>
          <a:xfrm>
            <a:off x="301625" y="1869989"/>
            <a:ext cx="8504238" cy="4229186"/>
          </a:xfrm>
        </p:spPr>
        <p:txBody>
          <a:bodyPr>
            <a:normAutofit/>
          </a:bodyPr>
          <a:lstStyle/>
          <a:p>
            <a:pPr eaLnBrk="1" hangingPunct="1">
              <a:lnSpc>
                <a:spcPct val="90000"/>
              </a:lnSpc>
            </a:pPr>
            <a:r>
              <a:rPr lang="en-US" altLang="en-US" sz="2800" dirty="0">
                <a:sym typeface="Symbol" panose="05050102010706020507" pitchFamily="18" charset="2"/>
              </a:rPr>
              <a:t>Top-down </a:t>
            </a:r>
          </a:p>
          <a:p>
            <a:pPr lvl="1" eaLnBrk="1" hangingPunct="1">
              <a:lnSpc>
                <a:spcPct val="90000"/>
              </a:lnSpc>
            </a:pPr>
            <a:r>
              <a:rPr lang="en-US" altLang="en-US" sz="2400" dirty="0">
                <a:solidFill>
                  <a:srgbClr val="C00000"/>
                </a:solidFill>
                <a:sym typeface="Symbol" panose="05050102010706020507" pitchFamily="18" charset="2"/>
              </a:rPr>
              <a:t>Begin with non-terminal start symbol  A </a:t>
            </a:r>
          </a:p>
          <a:p>
            <a:pPr lvl="1" eaLnBrk="1" hangingPunct="1">
              <a:lnSpc>
                <a:spcPct val="90000"/>
              </a:lnSpc>
            </a:pPr>
            <a:r>
              <a:rPr lang="en-US" altLang="en-US" sz="2400" dirty="0">
                <a:solidFill>
                  <a:srgbClr val="C00000"/>
                </a:solidFill>
                <a:sym typeface="Symbol" panose="05050102010706020507" pitchFamily="18" charset="2"/>
              </a:rPr>
              <a:t>Uses the </a:t>
            </a:r>
            <a:r>
              <a:rPr lang="en-US" altLang="en-US" sz="2400" b="1" dirty="0">
                <a:solidFill>
                  <a:srgbClr val="C00000"/>
                </a:solidFill>
                <a:sym typeface="Symbol" panose="05050102010706020507" pitchFamily="18" charset="2"/>
              </a:rPr>
              <a:t>lookahead</a:t>
            </a:r>
            <a:r>
              <a:rPr lang="en-US" altLang="en-US" sz="2400" dirty="0">
                <a:solidFill>
                  <a:srgbClr val="C00000"/>
                </a:solidFill>
                <a:sym typeface="Symbol" panose="05050102010706020507" pitchFamily="18" charset="2"/>
              </a:rPr>
              <a:t> symbol to select an applicable production rule for A</a:t>
            </a:r>
          </a:p>
          <a:p>
            <a:pPr lvl="2" eaLnBrk="1" hangingPunct="1">
              <a:lnSpc>
                <a:spcPct val="90000"/>
              </a:lnSpc>
            </a:pPr>
            <a:r>
              <a:rPr lang="en-US" altLang="en-US" dirty="0">
                <a:solidFill>
                  <a:srgbClr val="0070C0"/>
                </a:solidFill>
                <a:sym typeface="Symbol" panose="05050102010706020507" pitchFamily="18" charset="2"/>
              </a:rPr>
              <a:t>Lookahead symbol? A current token being scanned in the input</a:t>
            </a:r>
          </a:p>
          <a:p>
            <a:pPr lvl="1" eaLnBrk="1" hangingPunct="1">
              <a:lnSpc>
                <a:spcPct val="90000"/>
              </a:lnSpc>
            </a:pPr>
            <a:r>
              <a:rPr lang="en-US" altLang="en-US" sz="2400" dirty="0">
                <a:solidFill>
                  <a:srgbClr val="C00000"/>
                </a:solidFill>
                <a:sym typeface="Symbol" panose="05050102010706020507" pitchFamily="18" charset="2"/>
              </a:rPr>
              <a:t>Practical only where backtracking can be avoided completely</a:t>
            </a:r>
          </a:p>
          <a:p>
            <a:pPr eaLnBrk="1" hangingPunct="1">
              <a:lnSpc>
                <a:spcPct val="90000"/>
              </a:lnSpc>
            </a:pPr>
            <a:r>
              <a:rPr lang="en-US" altLang="en-US" sz="2800" dirty="0">
                <a:sym typeface="Symbol" panose="05050102010706020507" pitchFamily="18" charset="2"/>
              </a:rPr>
              <a:t>Bottom-up</a:t>
            </a:r>
          </a:p>
          <a:p>
            <a:pPr lvl="1" eaLnBrk="1" hangingPunct="1">
              <a:lnSpc>
                <a:spcPct val="90000"/>
              </a:lnSpc>
            </a:pPr>
            <a:r>
              <a:rPr lang="en-US" altLang="en-US" sz="2400" dirty="0">
                <a:solidFill>
                  <a:srgbClr val="C00000"/>
                </a:solidFill>
                <a:sym typeface="Symbol" panose="05050102010706020507" pitchFamily="18" charset="2"/>
              </a:rPr>
              <a:t>Construction starts at the leaves and proceeds towards the root</a:t>
            </a:r>
          </a:p>
          <a:p>
            <a:pPr lvl="1" eaLnBrk="1" hangingPunct="1">
              <a:lnSpc>
                <a:spcPct val="90000"/>
              </a:lnSpc>
            </a:pPr>
            <a:r>
              <a:rPr lang="en-US" altLang="en-US" sz="2400" dirty="0">
                <a:solidFill>
                  <a:srgbClr val="C00000"/>
                </a:solidFill>
                <a:sym typeface="Symbol" panose="05050102010706020507" pitchFamily="18" charset="2"/>
              </a:rPr>
              <a:t>Can handle a large class of grammars using tools</a:t>
            </a:r>
          </a:p>
          <a:p>
            <a:pPr eaLnBrk="1" hangingPunct="1">
              <a:lnSpc>
                <a:spcPct val="90000"/>
              </a:lnSpc>
            </a:pPr>
            <a:endParaRPr lang="en-US" altLang="en-US" sz="2800" dirty="0"/>
          </a:p>
        </p:txBody>
      </p:sp>
    </p:spTree>
    <p:extLst>
      <p:ext uri="{BB962C8B-B14F-4D97-AF65-F5344CB8AC3E}">
        <p14:creationId xmlns:p14="http://schemas.microsoft.com/office/powerpoint/2010/main" val="219672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1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1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365126"/>
            <a:ext cx="8515350" cy="1325563"/>
          </a:xfrm>
        </p:spPr>
        <p:txBody>
          <a:bodyPr/>
          <a:lstStyle/>
          <a:p>
            <a:pPr eaLnBrk="1" hangingPunct="1"/>
            <a:r>
              <a:rPr lang="en-US" altLang="en-US" dirty="0"/>
              <a:t>Top Down Method: Recursive Descent</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8F6A3B-A217-48A1-9040-20170A92F514}" type="slidenum">
              <a:rPr lang="en-US" altLang="en-US">
                <a:solidFill>
                  <a:srgbClr val="7B9899"/>
                </a:solidFill>
              </a:rPr>
              <a:pPr/>
              <a:t>41</a:t>
            </a:fld>
            <a:endParaRPr lang="en-US" altLang="en-US">
              <a:solidFill>
                <a:srgbClr val="7B9899"/>
              </a:solidFill>
            </a:endParaRPr>
          </a:p>
        </p:txBody>
      </p:sp>
      <p:sp>
        <p:nvSpPr>
          <p:cNvPr id="51204" name="Content Placeholder 2"/>
          <p:cNvSpPr>
            <a:spLocks noGrp="1"/>
          </p:cNvSpPr>
          <p:nvPr>
            <p:ph sz="quarter" idx="1"/>
          </p:nvPr>
        </p:nvSpPr>
        <p:spPr>
          <a:xfrm>
            <a:off x="0" y="1768839"/>
            <a:ext cx="8805863" cy="4330336"/>
          </a:xfrm>
        </p:spPr>
        <p:txBody>
          <a:bodyPr/>
          <a:lstStyle/>
          <a:p>
            <a:pPr eaLnBrk="1" hangingPunct="1"/>
            <a:r>
              <a:rPr lang="en-US" altLang="en-US" sz="3600" dirty="0"/>
              <a:t>Recursive Descent Parsing Method?</a:t>
            </a:r>
          </a:p>
          <a:p>
            <a:pPr lvl="1" eaLnBrk="1" hangingPunct="1"/>
            <a:r>
              <a:rPr lang="en-US" altLang="en-US" sz="3200" dirty="0">
                <a:solidFill>
                  <a:srgbClr val="C00000"/>
                </a:solidFill>
              </a:rPr>
              <a:t>A top-down parsing technique to parse and to implement </a:t>
            </a:r>
            <a:r>
              <a:rPr lang="en-US" altLang="en-US" sz="3200" b="1" dirty="0">
                <a:solidFill>
                  <a:srgbClr val="C00000"/>
                </a:solidFill>
              </a:rPr>
              <a:t>syntax-directed translators</a:t>
            </a:r>
          </a:p>
          <a:p>
            <a:pPr lvl="1" eaLnBrk="1" hangingPunct="1"/>
            <a:r>
              <a:rPr lang="en-US" altLang="en-US" sz="3200" dirty="0">
                <a:solidFill>
                  <a:srgbClr val="C00000"/>
                </a:solidFill>
              </a:rPr>
              <a:t>Uses a set of </a:t>
            </a:r>
            <a:r>
              <a:rPr lang="en-US" altLang="en-US" sz="3200" b="1" dirty="0">
                <a:solidFill>
                  <a:srgbClr val="C00000"/>
                </a:solidFill>
              </a:rPr>
              <a:t>recursive procedures </a:t>
            </a:r>
            <a:r>
              <a:rPr lang="en-US" altLang="en-US" sz="3200" dirty="0">
                <a:solidFill>
                  <a:srgbClr val="C00000"/>
                </a:solidFill>
              </a:rPr>
              <a:t>to process the input</a:t>
            </a:r>
          </a:p>
          <a:p>
            <a:pPr lvl="1" eaLnBrk="1" hangingPunct="1"/>
            <a:r>
              <a:rPr lang="en-US" altLang="en-US" sz="3200" dirty="0">
                <a:solidFill>
                  <a:srgbClr val="C00000"/>
                </a:solidFill>
              </a:rPr>
              <a:t>Each non-terminal is implemented by one procedure call (e.g., Procedure expr ())</a:t>
            </a:r>
          </a:p>
        </p:txBody>
      </p:sp>
    </p:spTree>
    <p:extLst>
      <p:ext uri="{BB962C8B-B14F-4D97-AF65-F5344CB8AC3E}">
        <p14:creationId xmlns:p14="http://schemas.microsoft.com/office/powerpoint/2010/main" val="38974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95250" y="0"/>
            <a:ext cx="8534400" cy="1626433"/>
          </a:xfrm>
        </p:spPr>
        <p:txBody>
          <a:bodyPr>
            <a:normAutofit fontScale="90000"/>
          </a:bodyPr>
          <a:lstStyle/>
          <a:p>
            <a:pPr eaLnBrk="1" hangingPunct="1"/>
            <a:br>
              <a:rPr lang="en-US" altLang="en-US" sz="4400" dirty="0"/>
            </a:br>
            <a:r>
              <a:rPr lang="en-US" altLang="en-US" sz="4400" dirty="0"/>
              <a:t>Predictive Parsing</a:t>
            </a:r>
            <a:br>
              <a:rPr lang="en-US" altLang="en-US" sz="4400" dirty="0"/>
            </a:br>
            <a:endParaRPr lang="en-US" altLang="en-US" sz="4400" dirty="0"/>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C1FAAE-56F1-405C-AF7B-FA28409721AA}" type="slidenum">
              <a:rPr lang="en-US" altLang="en-US">
                <a:solidFill>
                  <a:srgbClr val="7B9899"/>
                </a:solidFill>
              </a:rPr>
              <a:pPr/>
              <a:t>42</a:t>
            </a:fld>
            <a:endParaRPr lang="en-US" altLang="en-US">
              <a:solidFill>
                <a:srgbClr val="7B9899"/>
              </a:solidFill>
            </a:endParaRPr>
          </a:p>
        </p:txBody>
      </p:sp>
      <p:sp>
        <p:nvSpPr>
          <p:cNvPr id="52228" name="Content Placeholder 2"/>
          <p:cNvSpPr>
            <a:spLocks noGrp="1"/>
          </p:cNvSpPr>
          <p:nvPr>
            <p:ph sz="quarter" idx="1"/>
          </p:nvPr>
        </p:nvSpPr>
        <p:spPr>
          <a:xfrm>
            <a:off x="95249" y="1827302"/>
            <a:ext cx="8948997" cy="4105618"/>
          </a:xfrm>
        </p:spPr>
        <p:txBody>
          <a:bodyPr/>
          <a:lstStyle/>
          <a:p>
            <a:pPr eaLnBrk="1" hangingPunct="1"/>
            <a:r>
              <a:rPr lang="en-US" altLang="en-US" sz="4000" dirty="0"/>
              <a:t>Predictive Parsing</a:t>
            </a:r>
          </a:p>
          <a:p>
            <a:pPr lvl="1" eaLnBrk="1" hangingPunct="1"/>
            <a:r>
              <a:rPr lang="en-US" altLang="en-US" sz="3200" dirty="0">
                <a:solidFill>
                  <a:srgbClr val="C00000"/>
                </a:solidFill>
              </a:rPr>
              <a:t>A recursive descent parsing that uses one </a:t>
            </a:r>
            <a:r>
              <a:rPr lang="en-US" altLang="en-US" sz="3200" b="1" dirty="0">
                <a:solidFill>
                  <a:srgbClr val="C00000"/>
                </a:solidFill>
              </a:rPr>
              <a:t>lookahead symbol </a:t>
            </a:r>
            <a:r>
              <a:rPr lang="en-US" altLang="en-US" sz="3200" dirty="0">
                <a:solidFill>
                  <a:srgbClr val="C00000"/>
                </a:solidFill>
              </a:rPr>
              <a:t>to unambiguously select the right production rule</a:t>
            </a:r>
          </a:p>
          <a:p>
            <a:pPr eaLnBrk="1" hangingPunct="1"/>
            <a:endParaRPr lang="en-US" altLang="en-US" dirty="0"/>
          </a:p>
        </p:txBody>
      </p:sp>
    </p:spTree>
    <p:extLst>
      <p:ext uri="{BB962C8B-B14F-4D97-AF65-F5344CB8AC3E}">
        <p14:creationId xmlns:p14="http://schemas.microsoft.com/office/powerpoint/2010/main" val="14460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53403" y="399256"/>
            <a:ext cx="7886700" cy="1325563"/>
          </a:xfrm>
        </p:spPr>
        <p:txBody>
          <a:bodyPr>
            <a:normAutofit/>
          </a:bodyPr>
          <a:lstStyle/>
          <a:p>
            <a:pPr eaLnBrk="1" fontAlgn="auto" hangingPunct="1">
              <a:spcAft>
                <a:spcPts val="0"/>
              </a:spcAft>
              <a:defRPr/>
            </a:pPr>
            <a:r>
              <a:rPr lang="en-US" dirty="0">
                <a:sym typeface="Symbol" pitchFamily="18" charset="2"/>
              </a:rPr>
              <a:t>Top-Down Parsing</a:t>
            </a:r>
          </a:p>
        </p:txBody>
      </p:sp>
      <p:sp>
        <p:nvSpPr>
          <p:cNvPr id="6" name="Slide Number Placeholder 5"/>
          <p:cNvSpPr>
            <a:spLocks noGrp="1"/>
          </p:cNvSpPr>
          <p:nvPr>
            <p:ph type="sldNum" sz="quarter" idx="4294967295"/>
          </p:nvPr>
        </p:nvSpPr>
        <p:spPr>
          <a:xfrm>
            <a:off x="4484022" y="6338946"/>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4F728A-B07D-4CAC-BEDA-41CDD73AAD5A}" type="slidenum">
              <a:rPr lang="en-US" altLang="en-US">
                <a:solidFill>
                  <a:srgbClr val="7B9899"/>
                </a:solidFill>
              </a:rPr>
              <a:pPr/>
              <a:t>43</a:t>
            </a:fld>
            <a:endParaRPr lang="en-US" altLang="en-US" dirty="0">
              <a:solidFill>
                <a:srgbClr val="7B9899"/>
              </a:solidFill>
            </a:endParaRPr>
          </a:p>
        </p:txBody>
      </p:sp>
      <p:sp>
        <p:nvSpPr>
          <p:cNvPr id="53252" name="Rectangle 3"/>
          <p:cNvSpPr>
            <a:spLocks noGrp="1" noChangeArrowheads="1"/>
          </p:cNvSpPr>
          <p:nvPr>
            <p:ph sz="quarter" idx="1"/>
          </p:nvPr>
        </p:nvSpPr>
        <p:spPr>
          <a:xfrm>
            <a:off x="380999" y="1981199"/>
            <a:ext cx="8663247" cy="4677295"/>
          </a:xfrm>
        </p:spPr>
        <p:txBody>
          <a:bodyPr>
            <a:normAutofit/>
          </a:bodyPr>
          <a:lstStyle/>
          <a:p>
            <a:pPr eaLnBrk="1" hangingPunct="1"/>
            <a:r>
              <a:rPr lang="en-US" altLang="en-US" dirty="0"/>
              <a:t>Consider  the following  type Grammar:</a:t>
            </a:r>
          </a:p>
          <a:p>
            <a:pPr lvl="1" eaLnBrk="1" hangingPunct="1"/>
            <a:r>
              <a:rPr lang="en-US" altLang="en-US" sz="2400" b="1" dirty="0">
                <a:solidFill>
                  <a:srgbClr val="C00000"/>
                </a:solidFill>
              </a:rPr>
              <a:t>type -&gt; simple | </a:t>
            </a:r>
            <a:r>
              <a:rPr lang="en-US" altLang="en-US" sz="2400" b="1" dirty="0">
                <a:solidFill>
                  <a:srgbClr val="C00000"/>
                </a:solidFill>
                <a:sym typeface="Symbol" panose="05050102010706020507" pitchFamily="18" charset="2"/>
              </a:rPr>
              <a:t>id | array [ simple ] of type</a:t>
            </a:r>
          </a:p>
          <a:p>
            <a:pPr lvl="1" eaLnBrk="1" hangingPunct="1"/>
            <a:r>
              <a:rPr lang="en-US" altLang="en-US" sz="2400" b="1" dirty="0">
                <a:solidFill>
                  <a:srgbClr val="C00000"/>
                </a:solidFill>
                <a:sym typeface="Symbol" panose="05050102010706020507" pitchFamily="18" charset="2"/>
              </a:rPr>
              <a:t>simple-&gt; integer | char | </a:t>
            </a:r>
            <a:r>
              <a:rPr lang="en-US" altLang="en-US" sz="2400" b="1" dirty="0" err="1">
                <a:solidFill>
                  <a:srgbClr val="C00000"/>
                </a:solidFill>
                <a:sym typeface="Symbol" panose="05050102010706020507" pitchFamily="18" charset="2"/>
              </a:rPr>
              <a:t>num</a:t>
            </a:r>
            <a:r>
              <a:rPr lang="en-US" altLang="en-US" sz="2400" b="1" dirty="0">
                <a:solidFill>
                  <a:srgbClr val="C00000"/>
                </a:solidFill>
                <a:sym typeface="Symbol" panose="05050102010706020507" pitchFamily="18" charset="2"/>
              </a:rPr>
              <a:t> </a:t>
            </a:r>
            <a:r>
              <a:rPr lang="en-US" altLang="en-US" sz="2400" b="1" dirty="0" err="1">
                <a:solidFill>
                  <a:srgbClr val="C00000"/>
                </a:solidFill>
                <a:sym typeface="Symbol" panose="05050102010706020507" pitchFamily="18" charset="2"/>
              </a:rPr>
              <a:t>dotdot</a:t>
            </a:r>
            <a:r>
              <a:rPr lang="en-US" altLang="en-US" sz="2400" b="1" dirty="0">
                <a:solidFill>
                  <a:srgbClr val="C00000"/>
                </a:solidFill>
                <a:sym typeface="Symbol" panose="05050102010706020507" pitchFamily="18" charset="2"/>
              </a:rPr>
              <a:t> </a:t>
            </a:r>
            <a:r>
              <a:rPr lang="en-US" altLang="en-US" sz="2400" b="1" dirty="0" err="1">
                <a:solidFill>
                  <a:srgbClr val="C00000"/>
                </a:solidFill>
                <a:sym typeface="Symbol" panose="05050102010706020507" pitchFamily="18" charset="2"/>
              </a:rPr>
              <a:t>num</a:t>
            </a:r>
            <a:endParaRPr lang="en-US" altLang="en-US" sz="2400" b="1" dirty="0">
              <a:solidFill>
                <a:srgbClr val="C00000"/>
              </a:solidFill>
              <a:sym typeface="Symbol" panose="05050102010706020507" pitchFamily="18" charset="2"/>
            </a:endParaRPr>
          </a:p>
          <a:p>
            <a:pPr eaLnBrk="1" hangingPunct="1"/>
            <a:r>
              <a:rPr lang="en-US" altLang="en-US" sz="2900" dirty="0">
                <a:sym typeface="Symbol" panose="05050102010706020507" pitchFamily="18" charset="2"/>
              </a:rPr>
              <a:t>Top Down Parsing method</a:t>
            </a:r>
          </a:p>
          <a:p>
            <a:pPr lvl="1" eaLnBrk="1" hangingPunct="1"/>
            <a:r>
              <a:rPr lang="en-US" altLang="en-US" sz="2800" dirty="0">
                <a:solidFill>
                  <a:srgbClr val="C00000"/>
                </a:solidFill>
                <a:sym typeface="Symbol" panose="05050102010706020507" pitchFamily="18" charset="2"/>
              </a:rPr>
              <a:t>Starts with the root (goal symbol)</a:t>
            </a:r>
          </a:p>
          <a:p>
            <a:pPr lvl="1"/>
            <a:r>
              <a:rPr lang="en-US" altLang="en-US" sz="2800" dirty="0">
                <a:solidFill>
                  <a:srgbClr val="C00000"/>
                </a:solidFill>
                <a:sym typeface="Symbol" panose="05050102010706020507" pitchFamily="18" charset="2"/>
              </a:rPr>
              <a:t>Constantly performs two steps:</a:t>
            </a:r>
          </a:p>
          <a:p>
            <a:pPr lvl="2"/>
            <a:r>
              <a:rPr lang="en-US" altLang="en-US" sz="2400" dirty="0">
                <a:solidFill>
                  <a:srgbClr val="0070C0"/>
                </a:solidFill>
                <a:sym typeface="Symbol" panose="05050102010706020507" pitchFamily="18" charset="2"/>
              </a:rPr>
              <a:t>At node n labeled by A, selects one of the productions for A and expands its children</a:t>
            </a:r>
          </a:p>
          <a:p>
            <a:pPr lvl="2"/>
            <a:r>
              <a:rPr lang="en-US" altLang="en-US" sz="2400" dirty="0">
                <a:solidFill>
                  <a:srgbClr val="0070C0"/>
                </a:solidFill>
                <a:sym typeface="Symbol" panose="05050102010706020507" pitchFamily="18" charset="2"/>
              </a:rPr>
              <a:t>Finds the next node at which a subtree can be built</a:t>
            </a:r>
          </a:p>
        </p:txBody>
      </p:sp>
    </p:spTree>
    <p:extLst>
      <p:ext uri="{BB962C8B-B14F-4D97-AF65-F5344CB8AC3E}">
        <p14:creationId xmlns:p14="http://schemas.microsoft.com/office/powerpoint/2010/main" val="1304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2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2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2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2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74014" y="74610"/>
            <a:ext cx="7886700" cy="1325563"/>
          </a:xfrm>
        </p:spPr>
        <p:txBody>
          <a:bodyPr>
            <a:normAutofit/>
          </a:bodyPr>
          <a:lstStyle/>
          <a:p>
            <a:pPr eaLnBrk="1" fontAlgn="auto" hangingPunct="1">
              <a:spcAft>
                <a:spcPts val="0"/>
              </a:spcAft>
              <a:defRPr/>
            </a:pPr>
            <a:r>
              <a:rPr lang="en-US">
                <a:sym typeface="Symbol" pitchFamily="18" charset="2"/>
              </a:rPr>
              <a:t>Steps in the top-down construction of a PT</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71AA21-0215-41E8-81D5-9A9E885B917E}" type="slidenum">
              <a:rPr lang="en-US" altLang="en-US">
                <a:solidFill>
                  <a:srgbClr val="7B9899"/>
                </a:solidFill>
              </a:rPr>
              <a:pPr/>
              <a:t>44</a:t>
            </a:fld>
            <a:endParaRPr lang="en-US" altLang="en-US">
              <a:solidFill>
                <a:srgbClr val="7B9899"/>
              </a:solidFill>
            </a:endParaRPr>
          </a:p>
        </p:txBody>
      </p:sp>
      <p:pic>
        <p:nvPicPr>
          <p:cNvPr id="54276" name="Picture 4" descr="f15"/>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588258" y="1930746"/>
            <a:ext cx="5029200" cy="4572000"/>
          </a:xfrm>
          <a:noFill/>
        </p:spPr>
      </p:pic>
      <p:sp>
        <p:nvSpPr>
          <p:cNvPr id="5" name="Rectangle 4"/>
          <p:cNvSpPr/>
          <p:nvPr/>
        </p:nvSpPr>
        <p:spPr>
          <a:xfrm>
            <a:off x="442821" y="3645631"/>
            <a:ext cx="2871880" cy="928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solidFill>
                  <a:schemeClr val="tx1"/>
                </a:solidFill>
              </a:rPr>
              <a:t>Parse the input string :  </a:t>
            </a:r>
            <a:r>
              <a:rPr lang="en-US" b="1" dirty="0">
                <a:solidFill>
                  <a:srgbClr val="FF0000"/>
                </a:solidFill>
              </a:rPr>
              <a:t>array</a:t>
            </a:r>
            <a:r>
              <a:rPr lang="en-US" dirty="0">
                <a:solidFill>
                  <a:srgbClr val="FF0000"/>
                </a:solidFill>
              </a:rPr>
              <a:t> [ </a:t>
            </a:r>
            <a:r>
              <a:rPr lang="en-US" b="1" dirty="0">
                <a:solidFill>
                  <a:srgbClr val="FF0000"/>
                </a:solidFill>
              </a:rPr>
              <a:t>num</a:t>
            </a:r>
            <a:r>
              <a:rPr lang="en-US" dirty="0">
                <a:solidFill>
                  <a:srgbClr val="FF0000"/>
                </a:solidFill>
              </a:rPr>
              <a:t> </a:t>
            </a:r>
            <a:r>
              <a:rPr lang="en-US" dirty="0" err="1">
                <a:solidFill>
                  <a:srgbClr val="FF0000"/>
                </a:solidFill>
              </a:rPr>
              <a:t>dotdot</a:t>
            </a:r>
            <a:r>
              <a:rPr lang="en-US" dirty="0">
                <a:solidFill>
                  <a:srgbClr val="FF0000"/>
                </a:solidFill>
              </a:rPr>
              <a:t> </a:t>
            </a:r>
            <a:r>
              <a:rPr lang="en-US" b="1" dirty="0">
                <a:solidFill>
                  <a:srgbClr val="FF0000"/>
                </a:solidFill>
              </a:rPr>
              <a:t>num</a:t>
            </a:r>
            <a:r>
              <a:rPr lang="en-US" dirty="0">
                <a:solidFill>
                  <a:srgbClr val="FF0000"/>
                </a:solidFill>
              </a:rPr>
              <a:t> ] </a:t>
            </a:r>
            <a:r>
              <a:rPr lang="en-US" b="1" dirty="0">
                <a:solidFill>
                  <a:srgbClr val="FF0000"/>
                </a:solidFill>
              </a:rPr>
              <a:t>of integer</a:t>
            </a:r>
          </a:p>
        </p:txBody>
      </p:sp>
      <p:sp>
        <p:nvSpPr>
          <p:cNvPr id="9" name="Rectangle 8"/>
          <p:cNvSpPr/>
          <p:nvPr/>
        </p:nvSpPr>
        <p:spPr>
          <a:xfrm>
            <a:off x="7086235" y="2279209"/>
            <a:ext cx="2078337" cy="397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rgbClr val="C00000"/>
                </a:solidFill>
              </a:rPr>
              <a:t>Start symbol</a:t>
            </a:r>
          </a:p>
        </p:txBody>
      </p:sp>
      <p:sp>
        <p:nvSpPr>
          <p:cNvPr id="3" name="Rectangle 2">
            <a:extLst>
              <a:ext uri="{FF2B5EF4-FFF2-40B4-BE49-F238E27FC236}">
                <a16:creationId xmlns:a16="http://schemas.microsoft.com/office/drawing/2014/main" id="{72275E74-9A90-9A46-B867-97189FF7E645}"/>
              </a:ext>
            </a:extLst>
          </p:cNvPr>
          <p:cNvSpPr/>
          <p:nvPr/>
        </p:nvSpPr>
        <p:spPr>
          <a:xfrm>
            <a:off x="42011" y="1970175"/>
            <a:ext cx="2999133" cy="1569660"/>
          </a:xfrm>
          <a:prstGeom prst="rect">
            <a:avLst/>
          </a:prstGeom>
        </p:spPr>
        <p:txBody>
          <a:bodyPr wrap="square">
            <a:spAutoFit/>
          </a:bodyPr>
          <a:lstStyle/>
          <a:p>
            <a:pPr lvl="1"/>
            <a:r>
              <a:rPr lang="en-US" altLang="en-US" sz="1600" b="1" dirty="0"/>
              <a:t>Given the following Grammar:</a:t>
            </a:r>
          </a:p>
          <a:p>
            <a:pPr lvl="1"/>
            <a:r>
              <a:rPr lang="en-US" altLang="en-US" sz="1600" dirty="0">
                <a:solidFill>
                  <a:srgbClr val="009A44"/>
                </a:solidFill>
              </a:rPr>
              <a:t>type -&gt; simple | </a:t>
            </a:r>
            <a:r>
              <a:rPr lang="en-US" altLang="en-US" sz="1600" dirty="0">
                <a:solidFill>
                  <a:srgbClr val="009A44"/>
                </a:solidFill>
                <a:sym typeface="Symbol" panose="05050102010706020507" pitchFamily="18" charset="2"/>
              </a:rPr>
              <a:t></a:t>
            </a:r>
            <a:r>
              <a:rPr lang="en-US" altLang="en-US" sz="1600" b="1" dirty="0">
                <a:solidFill>
                  <a:srgbClr val="009A44"/>
                </a:solidFill>
                <a:sym typeface="Symbol" panose="05050102010706020507" pitchFamily="18" charset="2"/>
              </a:rPr>
              <a:t>id</a:t>
            </a:r>
            <a:r>
              <a:rPr lang="en-US" altLang="en-US" sz="1600" dirty="0">
                <a:solidFill>
                  <a:srgbClr val="009A44"/>
                </a:solidFill>
                <a:sym typeface="Symbol" panose="05050102010706020507" pitchFamily="18" charset="2"/>
              </a:rPr>
              <a:t> | </a:t>
            </a:r>
            <a:r>
              <a:rPr lang="en-US" altLang="en-US" sz="1600" b="1" dirty="0">
                <a:solidFill>
                  <a:srgbClr val="009A44"/>
                </a:solidFill>
                <a:sym typeface="Symbol" panose="05050102010706020507" pitchFamily="18" charset="2"/>
              </a:rPr>
              <a:t>array</a:t>
            </a:r>
            <a:r>
              <a:rPr lang="en-US" altLang="en-US" sz="1600" dirty="0">
                <a:solidFill>
                  <a:srgbClr val="009A44"/>
                </a:solidFill>
                <a:sym typeface="Symbol" panose="05050102010706020507" pitchFamily="18" charset="2"/>
              </a:rPr>
              <a:t> [ simple ] </a:t>
            </a:r>
            <a:r>
              <a:rPr lang="en-US" altLang="en-US" sz="1600" b="1" dirty="0">
                <a:solidFill>
                  <a:srgbClr val="009A44"/>
                </a:solidFill>
                <a:sym typeface="Symbol" panose="05050102010706020507" pitchFamily="18" charset="2"/>
              </a:rPr>
              <a:t>of </a:t>
            </a:r>
            <a:r>
              <a:rPr lang="en-US" altLang="en-US" sz="1600" dirty="0">
                <a:solidFill>
                  <a:srgbClr val="009A44"/>
                </a:solidFill>
                <a:sym typeface="Symbol" panose="05050102010706020507" pitchFamily="18" charset="2"/>
              </a:rPr>
              <a:t>type</a:t>
            </a:r>
          </a:p>
          <a:p>
            <a:pPr lvl="1"/>
            <a:r>
              <a:rPr lang="en-US" altLang="en-US" sz="1600" dirty="0">
                <a:solidFill>
                  <a:srgbClr val="009A44"/>
                </a:solidFill>
                <a:sym typeface="Symbol" panose="05050102010706020507" pitchFamily="18" charset="2"/>
              </a:rPr>
              <a:t>simple-&gt; </a:t>
            </a:r>
            <a:r>
              <a:rPr lang="en-US" altLang="en-US" sz="1600" b="1" dirty="0">
                <a:solidFill>
                  <a:srgbClr val="009A44"/>
                </a:solidFill>
                <a:sym typeface="Symbol" panose="05050102010706020507" pitchFamily="18" charset="2"/>
              </a:rPr>
              <a:t>integer</a:t>
            </a:r>
            <a:r>
              <a:rPr lang="en-US" altLang="en-US" sz="1600" dirty="0">
                <a:solidFill>
                  <a:srgbClr val="009A44"/>
                </a:solidFill>
                <a:sym typeface="Symbol" panose="05050102010706020507" pitchFamily="18" charset="2"/>
              </a:rPr>
              <a:t> | </a:t>
            </a:r>
            <a:r>
              <a:rPr lang="en-US" altLang="en-US" sz="1600" b="1" dirty="0">
                <a:solidFill>
                  <a:srgbClr val="009A44"/>
                </a:solidFill>
                <a:sym typeface="Symbol" panose="05050102010706020507" pitchFamily="18" charset="2"/>
              </a:rPr>
              <a:t>char</a:t>
            </a:r>
            <a:r>
              <a:rPr lang="en-US" altLang="en-US" sz="1600" dirty="0">
                <a:solidFill>
                  <a:srgbClr val="009A44"/>
                </a:solidFill>
                <a:sym typeface="Symbol" panose="05050102010706020507" pitchFamily="18" charset="2"/>
              </a:rPr>
              <a:t> |</a:t>
            </a:r>
            <a:r>
              <a:rPr lang="en-US" altLang="en-US" sz="1600" b="1" dirty="0">
                <a:solidFill>
                  <a:srgbClr val="009A44"/>
                </a:solidFill>
                <a:sym typeface="Symbol" panose="05050102010706020507" pitchFamily="18" charset="2"/>
              </a:rPr>
              <a:t> num</a:t>
            </a:r>
            <a:r>
              <a:rPr lang="en-US" altLang="en-US" sz="1600" dirty="0">
                <a:solidFill>
                  <a:srgbClr val="009A44"/>
                </a:solidFill>
                <a:sym typeface="Symbol" panose="05050102010706020507" pitchFamily="18" charset="2"/>
              </a:rPr>
              <a:t> </a:t>
            </a:r>
            <a:r>
              <a:rPr lang="en-US" altLang="en-US" sz="1600" b="1" dirty="0" err="1">
                <a:solidFill>
                  <a:srgbClr val="009A44"/>
                </a:solidFill>
                <a:sym typeface="Symbol" panose="05050102010706020507" pitchFamily="18" charset="2"/>
              </a:rPr>
              <a:t>dotdot</a:t>
            </a:r>
            <a:r>
              <a:rPr lang="en-US" altLang="en-US" sz="1600" dirty="0">
                <a:solidFill>
                  <a:srgbClr val="009A44"/>
                </a:solidFill>
                <a:sym typeface="Symbol" panose="05050102010706020507" pitchFamily="18" charset="2"/>
              </a:rPr>
              <a:t> </a:t>
            </a:r>
            <a:r>
              <a:rPr lang="en-US" altLang="en-US" sz="1600" b="1" dirty="0">
                <a:solidFill>
                  <a:srgbClr val="009A44"/>
                </a:solidFill>
                <a:sym typeface="Symbol" panose="05050102010706020507" pitchFamily="18" charset="2"/>
              </a:rPr>
              <a:t>num</a:t>
            </a:r>
          </a:p>
        </p:txBody>
      </p:sp>
      <p:cxnSp>
        <p:nvCxnSpPr>
          <p:cNvPr id="7" name="Straight Arrow Connector 6">
            <a:extLst>
              <a:ext uri="{FF2B5EF4-FFF2-40B4-BE49-F238E27FC236}">
                <a16:creationId xmlns:a16="http://schemas.microsoft.com/office/drawing/2014/main" id="{A46AC50D-CCB6-1F4C-8DF0-4B3E76190F87}"/>
              </a:ext>
            </a:extLst>
          </p:cNvPr>
          <p:cNvCxnSpPr/>
          <p:nvPr/>
        </p:nvCxnSpPr>
        <p:spPr>
          <a:xfrm flipH="1">
            <a:off x="6476538" y="2478156"/>
            <a:ext cx="609600" cy="172279"/>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374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01625" y="152400"/>
            <a:ext cx="8534400" cy="1295400"/>
          </a:xfrm>
        </p:spPr>
        <p:txBody>
          <a:bodyPr>
            <a:normAutofit/>
          </a:bodyPr>
          <a:lstStyle/>
          <a:p>
            <a:pPr eaLnBrk="1" fontAlgn="auto" hangingPunct="1">
              <a:spcAft>
                <a:spcPts val="0"/>
              </a:spcAft>
              <a:defRPr/>
            </a:pPr>
            <a:r>
              <a:rPr lang="en-US" sz="3600" dirty="0">
                <a:sym typeface="Symbol" pitchFamily="18" charset="2"/>
              </a:rPr>
              <a:t>Top-down parsing scanning the input from left to right</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CFD5926-B71E-4A71-9015-AC935D5D423D}" type="slidenum">
              <a:rPr lang="en-US" altLang="en-US">
                <a:solidFill>
                  <a:srgbClr val="7B9899"/>
                </a:solidFill>
              </a:rPr>
              <a:pPr/>
              <a:t>45</a:t>
            </a:fld>
            <a:endParaRPr lang="en-US" altLang="en-US">
              <a:solidFill>
                <a:srgbClr val="7B9899"/>
              </a:solidFill>
            </a:endParaRPr>
          </a:p>
        </p:txBody>
      </p:sp>
      <p:pic>
        <p:nvPicPr>
          <p:cNvPr id="55300" name="Picture 4" descr="scan"/>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360540" y="1825072"/>
            <a:ext cx="6182586" cy="4257675"/>
          </a:xfrm>
          <a:noFill/>
        </p:spPr>
      </p:pic>
      <p:sp>
        <p:nvSpPr>
          <p:cNvPr id="5" name="Right Arrow 4"/>
          <p:cNvSpPr/>
          <p:nvPr/>
        </p:nvSpPr>
        <p:spPr>
          <a:xfrm>
            <a:off x="3142673" y="2783359"/>
            <a:ext cx="914400" cy="1524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sp>
        <p:nvSpPr>
          <p:cNvPr id="7" name="Right Arrow 6"/>
          <p:cNvSpPr/>
          <p:nvPr/>
        </p:nvSpPr>
        <p:spPr>
          <a:xfrm>
            <a:off x="4451833" y="2190751"/>
            <a:ext cx="990600" cy="1524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ight Arrow 8"/>
          <p:cNvSpPr/>
          <p:nvPr/>
        </p:nvSpPr>
        <p:spPr>
          <a:xfrm>
            <a:off x="3371850" y="3622609"/>
            <a:ext cx="990600" cy="1524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ight Arrow 9"/>
          <p:cNvSpPr/>
          <p:nvPr/>
        </p:nvSpPr>
        <p:spPr>
          <a:xfrm>
            <a:off x="3913224" y="5032727"/>
            <a:ext cx="990600" cy="1524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ight Arrow 10"/>
          <p:cNvSpPr/>
          <p:nvPr/>
        </p:nvSpPr>
        <p:spPr>
          <a:xfrm>
            <a:off x="3003948" y="4152281"/>
            <a:ext cx="1191851" cy="11739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0000"/>
              </a:solidFill>
            </a:endParaRPr>
          </a:p>
        </p:txBody>
      </p:sp>
      <p:sp>
        <p:nvSpPr>
          <p:cNvPr id="12" name="Right Arrow 11"/>
          <p:cNvSpPr/>
          <p:nvPr/>
        </p:nvSpPr>
        <p:spPr>
          <a:xfrm>
            <a:off x="3738599" y="5499659"/>
            <a:ext cx="914400" cy="1524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0000"/>
              </a:solidFill>
            </a:endParaRPr>
          </a:p>
        </p:txBody>
      </p:sp>
    </p:spTree>
    <p:extLst>
      <p:ext uri="{BB962C8B-B14F-4D97-AF65-F5344CB8AC3E}">
        <p14:creationId xmlns:p14="http://schemas.microsoft.com/office/powerpoint/2010/main" val="34203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 y="388958"/>
            <a:ext cx="8681545" cy="1325563"/>
          </a:xfrm>
        </p:spPr>
        <p:txBody>
          <a:bodyPr>
            <a:normAutofit/>
          </a:bodyPr>
          <a:lstStyle/>
          <a:p>
            <a:pPr eaLnBrk="1" fontAlgn="auto" hangingPunct="1">
              <a:spcAft>
                <a:spcPts val="0"/>
              </a:spcAft>
              <a:defRPr/>
            </a:pPr>
            <a:r>
              <a:rPr lang="en-US" sz="3200" dirty="0">
                <a:sym typeface="Symbol" pitchFamily="18" charset="2"/>
              </a:rPr>
              <a:t>Example: Trial and Error to select the right rule</a:t>
            </a:r>
          </a:p>
        </p:txBody>
      </p:sp>
      <p:sp>
        <p:nvSpPr>
          <p:cNvPr id="6" name="Slide Number Placeholder 5"/>
          <p:cNvSpPr>
            <a:spLocks noGrp="1"/>
          </p:cNvSpPr>
          <p:nvPr>
            <p:ph type="sldNum" sz="quarter" idx="4294967295"/>
          </p:nvPr>
        </p:nvSpPr>
        <p:spPr>
          <a:xfrm>
            <a:off x="4114800" y="6124596"/>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C8B857-40AD-4131-ABDF-58624D7FE1A2}" type="slidenum">
              <a:rPr lang="en-US" altLang="en-US">
                <a:solidFill>
                  <a:srgbClr val="7B9899"/>
                </a:solidFill>
              </a:rPr>
              <a:pPr/>
              <a:t>46</a:t>
            </a:fld>
            <a:endParaRPr lang="en-US" altLang="en-US" dirty="0">
              <a:solidFill>
                <a:srgbClr val="7B9899"/>
              </a:solidFill>
            </a:endParaRPr>
          </a:p>
        </p:txBody>
      </p:sp>
      <p:sp>
        <p:nvSpPr>
          <p:cNvPr id="70659" name="Rectangle 3"/>
          <p:cNvSpPr>
            <a:spLocks noGrp="1" noChangeArrowheads="1"/>
          </p:cNvSpPr>
          <p:nvPr>
            <p:ph sz="quarter" idx="1"/>
          </p:nvPr>
        </p:nvSpPr>
        <p:spPr>
          <a:xfrm>
            <a:off x="301625" y="1960604"/>
            <a:ext cx="8504238" cy="4744995"/>
          </a:xfrm>
        </p:spPr>
        <p:txBody>
          <a:bodyPr rtlCol="0">
            <a:noAutofit/>
          </a:bodyPr>
          <a:lstStyle/>
          <a:p>
            <a:pPr marL="438912" indent="-320040" eaLnBrk="1" fontAlgn="auto" hangingPunct="1">
              <a:lnSpc>
                <a:spcPct val="80000"/>
              </a:lnSpc>
              <a:spcBef>
                <a:spcPts val="0"/>
              </a:spcBef>
              <a:spcAft>
                <a:spcPts val="0"/>
              </a:spcAft>
              <a:buFont typeface="Wingdings 2"/>
              <a:buChar char=""/>
              <a:defRPr/>
            </a:pPr>
            <a:r>
              <a:rPr lang="en-US" dirty="0">
                <a:sym typeface="Symbol" pitchFamily="18" charset="2"/>
              </a:rPr>
              <a:t>The selection of a production for a non-terminal may involve some  trail and error</a:t>
            </a:r>
          </a:p>
          <a:p>
            <a:pPr marL="438912" indent="-320040" eaLnBrk="1" fontAlgn="auto" hangingPunct="1">
              <a:lnSpc>
                <a:spcPct val="80000"/>
              </a:lnSpc>
              <a:spcBef>
                <a:spcPts val="0"/>
              </a:spcBef>
              <a:spcAft>
                <a:spcPts val="0"/>
              </a:spcAft>
              <a:buFont typeface="Wingdings 2"/>
              <a:buChar char=""/>
              <a:defRPr/>
            </a:pPr>
            <a:r>
              <a:rPr lang="en-US" dirty="0">
                <a:sym typeface="Symbol" pitchFamily="18" charset="2"/>
              </a:rPr>
              <a:t>Example :t</a:t>
            </a:r>
            <a:r>
              <a:rPr lang="en-US" sz="2800" dirty="0">
                <a:sym typeface="Symbol" pitchFamily="18" charset="2"/>
              </a:rPr>
              <a:t>he following grammar defines the language </a:t>
            </a:r>
            <a:r>
              <a:rPr lang="en-US" sz="2800" b="1" dirty="0">
                <a:sym typeface="Symbol" pitchFamily="18" charset="2"/>
              </a:rPr>
              <a:t>{</a:t>
            </a:r>
            <a:r>
              <a:rPr lang="en-US" sz="2800" b="1" dirty="0" err="1">
                <a:sym typeface="Symbol" pitchFamily="18" charset="2"/>
              </a:rPr>
              <a:t>cabd</a:t>
            </a:r>
            <a:r>
              <a:rPr lang="en-US" sz="2800" b="1" dirty="0">
                <a:sym typeface="Symbol" pitchFamily="18" charset="2"/>
              </a:rPr>
              <a:t>, cad}</a:t>
            </a:r>
          </a:p>
          <a:p>
            <a:pPr marL="539496" lvl="1">
              <a:lnSpc>
                <a:spcPct val="80000"/>
              </a:lnSpc>
              <a:buClr>
                <a:schemeClr val="accent3"/>
              </a:buClr>
              <a:buFont typeface="Arial"/>
              <a:buChar char="▪"/>
              <a:defRPr/>
            </a:pPr>
            <a:r>
              <a:rPr lang="en-US" sz="3200" dirty="0">
                <a:sym typeface="Symbol" pitchFamily="18" charset="2"/>
              </a:rPr>
              <a:t>S  c A d</a:t>
            </a:r>
          </a:p>
          <a:p>
            <a:pPr marL="539496" lvl="1">
              <a:lnSpc>
                <a:spcPct val="80000"/>
              </a:lnSpc>
              <a:buClr>
                <a:schemeClr val="accent3"/>
              </a:buClr>
              <a:buFont typeface="Arial"/>
              <a:buChar char="▪"/>
              <a:defRPr/>
            </a:pPr>
            <a:r>
              <a:rPr lang="en-US" sz="3200" dirty="0">
                <a:sym typeface="Symbol" pitchFamily="18" charset="2"/>
              </a:rPr>
              <a:t>A  a b | a</a:t>
            </a:r>
          </a:p>
          <a:p>
            <a:pPr marL="274320" indent="-274320">
              <a:lnSpc>
                <a:spcPct val="80000"/>
              </a:lnSpc>
              <a:buFont typeface="Wingdings"/>
              <a:buChar char=""/>
              <a:defRPr/>
            </a:pPr>
            <a:r>
              <a:rPr lang="en-US" sz="2400" dirty="0">
                <a:sym typeface="Symbol" pitchFamily="18" charset="2"/>
              </a:rPr>
              <a:t>First attempt: Suppose a parser is presented with </a:t>
            </a:r>
            <a:r>
              <a:rPr lang="en-US" sz="2400" dirty="0">
                <a:solidFill>
                  <a:schemeClr val="tx1"/>
                </a:solidFill>
                <a:sym typeface="Symbol" pitchFamily="18" charset="2"/>
              </a:rPr>
              <a:t>input</a:t>
            </a:r>
            <a:r>
              <a:rPr lang="en-US" sz="2400" dirty="0">
                <a:solidFill>
                  <a:srgbClr val="00B050"/>
                </a:solidFill>
                <a:sym typeface="Symbol" pitchFamily="18" charset="2"/>
              </a:rPr>
              <a:t> </a:t>
            </a:r>
            <a:r>
              <a:rPr lang="en-US" sz="2400" dirty="0">
                <a:solidFill>
                  <a:srgbClr val="C00000"/>
                </a:solidFill>
                <a:sym typeface="Symbol" pitchFamily="18" charset="2"/>
              </a:rPr>
              <a:t>“cad”</a:t>
            </a:r>
          </a:p>
          <a:p>
            <a:pPr marL="539496" lvl="1">
              <a:lnSpc>
                <a:spcPct val="80000"/>
              </a:lnSpc>
              <a:buClr>
                <a:schemeClr val="accent3"/>
              </a:buClr>
              <a:buFont typeface="Arial"/>
              <a:buChar char="▪"/>
              <a:defRPr/>
            </a:pPr>
            <a:r>
              <a:rPr lang="en-US" dirty="0">
                <a:solidFill>
                  <a:srgbClr val="C00000"/>
                </a:solidFill>
                <a:sym typeface="Symbol" pitchFamily="18" charset="2"/>
              </a:rPr>
              <a:t>S  c A d  c </a:t>
            </a:r>
            <a:r>
              <a:rPr lang="en-US" dirty="0">
                <a:solidFill>
                  <a:srgbClr val="0070C0"/>
                </a:solidFill>
                <a:sym typeface="Symbol" pitchFamily="18" charset="2"/>
              </a:rPr>
              <a:t>a b</a:t>
            </a:r>
            <a:r>
              <a:rPr lang="en-US" dirty="0">
                <a:solidFill>
                  <a:srgbClr val="C00000"/>
                </a:solidFill>
                <a:sym typeface="Symbol" pitchFamily="18" charset="2"/>
              </a:rPr>
              <a:t> d  </a:t>
            </a:r>
          </a:p>
          <a:p>
            <a:pPr marL="539496" lvl="1">
              <a:lnSpc>
                <a:spcPct val="80000"/>
              </a:lnSpc>
              <a:buClr>
                <a:schemeClr val="accent3"/>
              </a:buClr>
              <a:buFont typeface="Arial"/>
              <a:buChar char="▪"/>
              <a:defRPr/>
            </a:pPr>
            <a:r>
              <a:rPr lang="en-US" dirty="0">
                <a:solidFill>
                  <a:srgbClr val="C00000"/>
                </a:solidFill>
                <a:sym typeface="Symbol" pitchFamily="18" charset="2"/>
              </a:rPr>
              <a:t>parser get stuck because, b does not match d</a:t>
            </a:r>
          </a:p>
          <a:p>
            <a:pPr marL="539496" lvl="1">
              <a:lnSpc>
                <a:spcPct val="80000"/>
              </a:lnSpc>
              <a:buClr>
                <a:schemeClr val="accent3"/>
              </a:buClr>
              <a:buFont typeface="Arial"/>
              <a:buChar char="▪"/>
              <a:defRPr/>
            </a:pPr>
            <a:r>
              <a:rPr lang="en-US" dirty="0">
                <a:solidFill>
                  <a:srgbClr val="C00000"/>
                </a:solidFill>
                <a:sym typeface="Symbol" pitchFamily="18" charset="2"/>
              </a:rPr>
              <a:t>Parser needs to backtrack</a:t>
            </a:r>
          </a:p>
          <a:p>
            <a:pPr marL="274320" indent="-274320">
              <a:lnSpc>
                <a:spcPct val="80000"/>
              </a:lnSpc>
              <a:buFont typeface="Wingdings"/>
              <a:buChar char=""/>
              <a:defRPr/>
            </a:pPr>
            <a:r>
              <a:rPr lang="en-US" sz="2400" dirty="0">
                <a:sym typeface="Symbol" pitchFamily="18" charset="2"/>
              </a:rPr>
              <a:t>Second attempts: Parser backtracks and selects another rule</a:t>
            </a:r>
          </a:p>
          <a:p>
            <a:pPr marL="548640" lvl="1" indent="-274320">
              <a:lnSpc>
                <a:spcPct val="80000"/>
              </a:lnSpc>
              <a:buClr>
                <a:schemeClr val="accent3"/>
              </a:buClr>
              <a:buFont typeface="Wingdings"/>
              <a:buChar char=""/>
              <a:defRPr/>
            </a:pPr>
            <a:r>
              <a:rPr lang="en-US" sz="2800" dirty="0">
                <a:solidFill>
                  <a:srgbClr val="C00000"/>
                </a:solidFill>
                <a:sym typeface="Symbol" pitchFamily="18" charset="2"/>
              </a:rPr>
              <a:t>S  c A d  c </a:t>
            </a:r>
            <a:r>
              <a:rPr lang="en-US" sz="2800" dirty="0">
                <a:solidFill>
                  <a:srgbClr val="0070C0"/>
                </a:solidFill>
                <a:sym typeface="Symbol" pitchFamily="18" charset="2"/>
              </a:rPr>
              <a:t>a</a:t>
            </a:r>
            <a:r>
              <a:rPr lang="en-US" sz="2800" dirty="0">
                <a:solidFill>
                  <a:srgbClr val="C00000"/>
                </a:solidFill>
                <a:sym typeface="Symbol" pitchFamily="18" charset="2"/>
              </a:rPr>
              <a:t> d</a:t>
            </a:r>
          </a:p>
        </p:txBody>
      </p:sp>
    </p:spTree>
    <p:extLst>
      <p:ext uri="{BB962C8B-B14F-4D97-AF65-F5344CB8AC3E}">
        <p14:creationId xmlns:p14="http://schemas.microsoft.com/office/powerpoint/2010/main" val="102013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6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65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659">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6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0" y="364331"/>
            <a:ext cx="8720254" cy="1325563"/>
          </a:xfrm>
        </p:spPr>
        <p:txBody>
          <a:bodyPr>
            <a:normAutofit/>
          </a:bodyPr>
          <a:lstStyle/>
          <a:p>
            <a:pPr eaLnBrk="1" fontAlgn="auto" hangingPunct="1">
              <a:spcAft>
                <a:spcPts val="0"/>
              </a:spcAft>
              <a:defRPr/>
            </a:pPr>
            <a:r>
              <a:rPr lang="en-US" dirty="0">
                <a:sym typeface="Symbol" pitchFamily="18" charset="2"/>
              </a:rPr>
              <a:t>Predictive Parsing (PP): Recursive-descent paring</a:t>
            </a:r>
          </a:p>
        </p:txBody>
      </p:sp>
      <p:sp>
        <p:nvSpPr>
          <p:cNvPr id="6" name="Slide Number Placeholder 5"/>
          <p:cNvSpPr>
            <a:spLocks noGrp="1"/>
          </p:cNvSpPr>
          <p:nvPr>
            <p:ph type="sldNum" sz="quarter" idx="4294967295"/>
          </p:nvPr>
        </p:nvSpPr>
        <p:spPr>
          <a:xfrm>
            <a:off x="4279323" y="6244431"/>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D3AFB3-CC9D-4FB8-A476-73BC07148FD2}" type="slidenum">
              <a:rPr lang="en-US" altLang="en-US">
                <a:solidFill>
                  <a:srgbClr val="7B9899"/>
                </a:solidFill>
              </a:rPr>
              <a:pPr/>
              <a:t>47</a:t>
            </a:fld>
            <a:endParaRPr lang="en-US" altLang="en-US" dirty="0">
              <a:solidFill>
                <a:srgbClr val="7B9899"/>
              </a:solidFill>
            </a:endParaRPr>
          </a:p>
        </p:txBody>
      </p:sp>
      <p:sp>
        <p:nvSpPr>
          <p:cNvPr id="57348" name="Rectangle 3"/>
          <p:cNvSpPr>
            <a:spLocks noGrp="1" noChangeArrowheads="1"/>
          </p:cNvSpPr>
          <p:nvPr>
            <p:ph sz="quarter" idx="1"/>
          </p:nvPr>
        </p:nvSpPr>
        <p:spPr>
          <a:xfrm>
            <a:off x="317155" y="2130425"/>
            <a:ext cx="8718779" cy="4114800"/>
          </a:xfrm>
          <a:solidFill>
            <a:schemeClr val="bg1"/>
          </a:solidFill>
          <a:ln>
            <a:solidFill>
              <a:schemeClr val="bg1"/>
            </a:solidFill>
            <a:miter lim="800000"/>
            <a:headEnd/>
            <a:tailEnd/>
          </a:ln>
        </p:spPr>
        <p:txBody>
          <a:bodyPr/>
          <a:lstStyle/>
          <a:p>
            <a:pPr eaLnBrk="1" hangingPunct="1">
              <a:lnSpc>
                <a:spcPct val="90000"/>
              </a:lnSpc>
            </a:pPr>
            <a:r>
              <a:rPr lang="en-US" altLang="en-US" dirty="0"/>
              <a:t>Special form of </a:t>
            </a:r>
            <a:r>
              <a:rPr lang="en-US" altLang="en-US" b="1" dirty="0"/>
              <a:t>recursive-descent</a:t>
            </a:r>
            <a:r>
              <a:rPr lang="en-US" altLang="en-US" dirty="0"/>
              <a:t> parsing, </a:t>
            </a:r>
          </a:p>
          <a:p>
            <a:pPr eaLnBrk="1" hangingPunct="1">
              <a:lnSpc>
                <a:spcPct val="90000"/>
              </a:lnSpc>
            </a:pPr>
            <a:r>
              <a:rPr lang="en-US" altLang="en-US" dirty="0"/>
              <a:t>Uses the </a:t>
            </a:r>
            <a:r>
              <a:rPr lang="en-US" altLang="en-US" b="1" i="1" dirty="0"/>
              <a:t>lookahead</a:t>
            </a:r>
            <a:r>
              <a:rPr lang="en-US" altLang="en-US" b="1" dirty="0"/>
              <a:t> </a:t>
            </a:r>
            <a:r>
              <a:rPr lang="en-US" altLang="en-US" dirty="0"/>
              <a:t>symbol to call the routine</a:t>
            </a:r>
          </a:p>
          <a:p>
            <a:pPr eaLnBrk="1" hangingPunct="1">
              <a:lnSpc>
                <a:spcPct val="90000"/>
              </a:lnSpc>
            </a:pPr>
            <a:r>
              <a:rPr lang="en-US" altLang="en-US" dirty="0"/>
              <a:t>Begins with a call to the routine for starting symbol (or goal symbol)</a:t>
            </a:r>
          </a:p>
          <a:p>
            <a:pPr eaLnBrk="1" hangingPunct="1">
              <a:lnSpc>
                <a:spcPct val="90000"/>
              </a:lnSpc>
            </a:pPr>
            <a:r>
              <a:rPr lang="en-US" altLang="en-US" dirty="0"/>
              <a:t>No backtracking is needed (</a:t>
            </a:r>
            <a:r>
              <a:rPr lang="en-US" altLang="en-US" dirty="0">
                <a:solidFill>
                  <a:srgbClr val="009A44"/>
                </a:solidFill>
              </a:rPr>
              <a:t>good</a:t>
            </a:r>
            <a:r>
              <a:rPr lang="en-US" altLang="en-US" dirty="0"/>
              <a:t>)</a:t>
            </a:r>
          </a:p>
          <a:p>
            <a:pPr eaLnBrk="1" hangingPunct="1">
              <a:lnSpc>
                <a:spcPct val="90000"/>
              </a:lnSpc>
            </a:pPr>
            <a:r>
              <a:rPr lang="en-US" altLang="en-US" dirty="0"/>
              <a:t>Does not handle left-recursive grammar (</a:t>
            </a:r>
            <a:r>
              <a:rPr lang="en-US" altLang="en-US" dirty="0">
                <a:solidFill>
                  <a:srgbClr val="FF0000"/>
                </a:solidFill>
              </a:rPr>
              <a:t>bad</a:t>
            </a:r>
            <a:r>
              <a:rPr lang="en-US" altLang="en-US" dirty="0"/>
              <a:t>)</a:t>
            </a:r>
          </a:p>
        </p:txBody>
      </p:sp>
    </p:spTree>
    <p:extLst>
      <p:ext uri="{BB962C8B-B14F-4D97-AF65-F5344CB8AC3E}">
        <p14:creationId xmlns:p14="http://schemas.microsoft.com/office/powerpoint/2010/main" val="190566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4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34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3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1756" y="524669"/>
            <a:ext cx="8943975" cy="1004887"/>
          </a:xfrm>
        </p:spPr>
        <p:txBody>
          <a:bodyPr>
            <a:normAutofit fontScale="90000"/>
          </a:bodyPr>
          <a:lstStyle/>
          <a:p>
            <a:pPr eaLnBrk="1" fontAlgn="auto" hangingPunct="1">
              <a:spcAft>
                <a:spcPts val="0"/>
              </a:spcAft>
              <a:defRPr/>
            </a:pPr>
            <a:r>
              <a:rPr lang="en-US" dirty="0"/>
              <a:t>Designing a Predicative Parsing (PP)</a:t>
            </a:r>
          </a:p>
        </p:txBody>
      </p:sp>
      <p:sp>
        <p:nvSpPr>
          <p:cNvPr id="6" name="Slide Number Placeholder 5"/>
          <p:cNvSpPr>
            <a:spLocks noGrp="1"/>
          </p:cNvSpPr>
          <p:nvPr>
            <p:ph type="sldNum" sz="quarter" idx="4294967295"/>
          </p:nvPr>
        </p:nvSpPr>
        <p:spPr>
          <a:xfrm>
            <a:off x="4096543" y="6072422"/>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B293426-47C2-46B3-BE0B-64FC173703D1}" type="slidenum">
              <a:rPr lang="en-US" altLang="en-US">
                <a:solidFill>
                  <a:srgbClr val="7B9899"/>
                </a:solidFill>
              </a:rPr>
              <a:pPr/>
              <a:t>48</a:t>
            </a:fld>
            <a:endParaRPr lang="en-US" altLang="en-US" dirty="0">
              <a:solidFill>
                <a:srgbClr val="7B9899"/>
              </a:solidFill>
            </a:endParaRPr>
          </a:p>
        </p:txBody>
      </p:sp>
      <p:sp>
        <p:nvSpPr>
          <p:cNvPr id="92163" name="Rectangle 3"/>
          <p:cNvSpPr>
            <a:spLocks noGrp="1" noChangeArrowheads="1"/>
          </p:cNvSpPr>
          <p:nvPr>
            <p:ph sz="quarter" idx="1"/>
          </p:nvPr>
        </p:nvSpPr>
        <p:spPr>
          <a:xfrm>
            <a:off x="81756" y="1944129"/>
            <a:ext cx="8943975" cy="4155045"/>
          </a:xfrm>
        </p:spPr>
        <p:txBody>
          <a:bodyPr rtlCol="0">
            <a:normAutofit/>
          </a:bodyPr>
          <a:lstStyle/>
          <a:p>
            <a:pPr marL="438912" indent="-320040" eaLnBrk="1" fontAlgn="auto" hangingPunct="1">
              <a:spcBef>
                <a:spcPts val="0"/>
              </a:spcBef>
              <a:spcAft>
                <a:spcPts val="0"/>
              </a:spcAft>
              <a:buFont typeface="Wingdings 2"/>
              <a:buChar char=""/>
              <a:defRPr/>
            </a:pPr>
            <a:r>
              <a:rPr lang="en-US" sz="3200" dirty="0"/>
              <a:t>Predictive parser (PP) is a program </a:t>
            </a:r>
          </a:p>
          <a:p>
            <a:pPr marL="731520" lvl="1" indent="-274320" eaLnBrk="1" fontAlgn="auto" hangingPunct="1">
              <a:spcAft>
                <a:spcPts val="0"/>
              </a:spcAft>
              <a:buFont typeface="Wingdings"/>
              <a:buChar char=""/>
              <a:defRPr/>
            </a:pPr>
            <a:r>
              <a:rPr lang="en-US" sz="2400" dirty="0"/>
              <a:t>Consists of a routine for </a:t>
            </a:r>
            <a:r>
              <a:rPr lang="en-US" sz="2400" dirty="0">
                <a:solidFill>
                  <a:srgbClr val="C00000"/>
                </a:solidFill>
              </a:rPr>
              <a:t>every non-terminal</a:t>
            </a:r>
          </a:p>
          <a:p>
            <a:pPr marL="731520" lvl="1" indent="-274320" eaLnBrk="1" fontAlgn="auto" hangingPunct="1">
              <a:spcAft>
                <a:spcPts val="0"/>
              </a:spcAft>
              <a:buFont typeface="Wingdings"/>
              <a:buChar char=""/>
              <a:defRPr/>
            </a:pPr>
            <a:r>
              <a:rPr lang="en-US" sz="2400" dirty="0"/>
              <a:t>Each routine decides which production to use based on the look-ahead symbols in </a:t>
            </a:r>
            <a:r>
              <a:rPr lang="en-US" sz="2400" dirty="0">
                <a:solidFill>
                  <a:srgbClr val="C00000"/>
                </a:solidFill>
              </a:rPr>
              <a:t>FIRST(</a:t>
            </a:r>
            <a:r>
              <a:rPr lang="en-US" sz="2400" dirty="0">
                <a:solidFill>
                  <a:srgbClr val="C00000"/>
                </a:solidFill>
                <a:sym typeface="Symbol" pitchFamily="18" charset="2"/>
              </a:rPr>
              <a:t>)</a:t>
            </a:r>
          </a:p>
          <a:p>
            <a:pPr marL="996696" lvl="2" eaLnBrk="1" fontAlgn="auto" hangingPunct="1">
              <a:spcAft>
                <a:spcPts val="0"/>
              </a:spcAft>
              <a:buClr>
                <a:schemeClr val="accent3"/>
              </a:buClr>
              <a:buFont typeface="Arial"/>
              <a:buChar char="▪"/>
              <a:defRPr/>
            </a:pPr>
            <a:r>
              <a:rPr lang="en-US" i="1" dirty="0">
                <a:sym typeface="Symbol" pitchFamily="18" charset="2"/>
              </a:rPr>
              <a:t>where</a:t>
            </a:r>
            <a:r>
              <a:rPr lang="en-US" dirty="0">
                <a:sym typeface="Symbol" pitchFamily="18" charset="2"/>
              </a:rPr>
              <a:t> </a:t>
            </a:r>
          </a:p>
          <a:p>
            <a:pPr marL="1216152" lvl="3" indent="-182880" eaLnBrk="1" fontAlgn="auto" hangingPunct="1">
              <a:spcAft>
                <a:spcPts val="0"/>
              </a:spcAft>
              <a:buClr>
                <a:schemeClr val="accent4"/>
              </a:buClr>
              <a:buFont typeface="Arial"/>
              <a:buChar char="▪"/>
              <a:defRPr/>
            </a:pPr>
            <a:r>
              <a:rPr lang="en-US" sz="1800" dirty="0">
                <a:solidFill>
                  <a:srgbClr val="C00000"/>
                </a:solidFill>
                <a:sym typeface="Symbol" pitchFamily="18" charset="2"/>
              </a:rPr>
              <a:t>FIRST() </a:t>
            </a:r>
            <a:r>
              <a:rPr lang="en-US" sz="1800" dirty="0">
                <a:sym typeface="Symbol" pitchFamily="18" charset="2"/>
              </a:rPr>
              <a:t>=  a set of terminals appearing as the </a:t>
            </a:r>
            <a:r>
              <a:rPr lang="en-US" sz="1800" u="sng" dirty="0">
                <a:solidFill>
                  <a:srgbClr val="C00000"/>
                </a:solidFill>
                <a:sym typeface="Symbol" pitchFamily="18" charset="2"/>
              </a:rPr>
              <a:t>FIRST symbols </a:t>
            </a:r>
            <a:r>
              <a:rPr lang="en-US" sz="1800" dirty="0">
                <a:sym typeface="Symbol" pitchFamily="18" charset="2"/>
              </a:rPr>
              <a:t>of one or more strings of terminals generated from </a:t>
            </a:r>
          </a:p>
          <a:p>
            <a:pPr marL="210312" indent="-182880">
              <a:buClr>
                <a:schemeClr val="accent4"/>
              </a:buClr>
              <a:buFont typeface="Arial"/>
              <a:buChar char="▪"/>
              <a:defRPr/>
            </a:pPr>
            <a:r>
              <a:rPr lang="en-US" dirty="0">
                <a:sym typeface="Symbol" pitchFamily="18" charset="2"/>
              </a:rPr>
              <a:t>Examples: </a:t>
            </a:r>
            <a:r>
              <a:rPr dirty="0">
                <a:solidFill>
                  <a:schemeClr val="tx1"/>
                </a:solidFill>
                <a:sym typeface="Symbol" pitchFamily="18" charset="2"/>
              </a:rPr>
              <a:t>simple-&gt; </a:t>
            </a:r>
            <a:r>
              <a:rPr b="1" dirty="0">
                <a:solidFill>
                  <a:schemeClr val="tx1"/>
                </a:solidFill>
                <a:sym typeface="Symbol" pitchFamily="18" charset="2"/>
              </a:rPr>
              <a:t>integer</a:t>
            </a:r>
            <a:r>
              <a:rPr dirty="0">
                <a:solidFill>
                  <a:schemeClr val="tx1"/>
                </a:solidFill>
                <a:sym typeface="Symbol" pitchFamily="18" charset="2"/>
              </a:rPr>
              <a:t> | </a:t>
            </a:r>
            <a:r>
              <a:rPr b="1" dirty="0">
                <a:solidFill>
                  <a:schemeClr val="tx1"/>
                </a:solidFill>
                <a:sym typeface="Symbol" pitchFamily="18" charset="2"/>
              </a:rPr>
              <a:t>char</a:t>
            </a:r>
            <a:r>
              <a:rPr dirty="0">
                <a:solidFill>
                  <a:schemeClr val="tx1"/>
                </a:solidFill>
                <a:sym typeface="Symbol" pitchFamily="18" charset="2"/>
              </a:rPr>
              <a:t> |</a:t>
            </a:r>
            <a:r>
              <a:rPr b="1" dirty="0">
                <a:solidFill>
                  <a:schemeClr val="tx1"/>
                </a:solidFill>
                <a:sym typeface="Symbol" pitchFamily="18" charset="2"/>
              </a:rPr>
              <a:t> num</a:t>
            </a:r>
            <a:r>
              <a:rPr dirty="0">
                <a:solidFill>
                  <a:schemeClr val="tx1"/>
                </a:solidFill>
                <a:sym typeface="Symbol" pitchFamily="18" charset="2"/>
              </a:rPr>
              <a:t> </a:t>
            </a:r>
            <a:r>
              <a:rPr b="1" dirty="0" err="1">
                <a:solidFill>
                  <a:schemeClr val="tx1"/>
                </a:solidFill>
                <a:sym typeface="Symbol" pitchFamily="18" charset="2"/>
              </a:rPr>
              <a:t>dotdot</a:t>
            </a:r>
            <a:r>
              <a:rPr dirty="0">
                <a:solidFill>
                  <a:schemeClr val="tx1"/>
                </a:solidFill>
                <a:sym typeface="Symbol" pitchFamily="18" charset="2"/>
              </a:rPr>
              <a:t> </a:t>
            </a:r>
            <a:r>
              <a:rPr b="1" dirty="0">
                <a:solidFill>
                  <a:schemeClr val="tx1"/>
                </a:solidFill>
                <a:sym typeface="Symbol" pitchFamily="18" charset="2"/>
              </a:rPr>
              <a:t>num</a:t>
            </a:r>
            <a:endParaRPr lang="en-US" b="1" dirty="0">
              <a:solidFill>
                <a:schemeClr val="tx1"/>
              </a:solidFill>
              <a:sym typeface="Symbol" pitchFamily="18" charset="2"/>
            </a:endParaRPr>
          </a:p>
          <a:p>
            <a:pPr marL="511302" lvl="2" indent="-182880">
              <a:buClr>
                <a:schemeClr val="accent5"/>
              </a:buClr>
              <a:buFont typeface="Arial"/>
              <a:buChar char="▪"/>
              <a:defRPr/>
            </a:pPr>
            <a:r>
              <a:rPr lang="en-US" dirty="0">
                <a:sym typeface="Symbol" pitchFamily="18" charset="2"/>
              </a:rPr>
              <a:t>FIRST (simple) = {integer, char, num}</a:t>
            </a:r>
            <a:endParaRPr lang="en-US" b="1" dirty="0">
              <a:sym typeface="Symbol" pitchFamily="18" charset="2"/>
            </a:endParaRPr>
          </a:p>
          <a:p>
            <a:pPr marL="1425702" lvl="4" indent="-182880" eaLnBrk="1" fontAlgn="auto" hangingPunct="1">
              <a:spcAft>
                <a:spcPts val="0"/>
              </a:spcAft>
              <a:buClr>
                <a:schemeClr val="accent4"/>
              </a:buClr>
              <a:buFont typeface="Arial"/>
              <a:buChar char="▪"/>
              <a:defRPr/>
            </a:pPr>
            <a:endParaRPr b="1" dirty="0">
              <a:sym typeface="Symbol" pitchFamily="18" charset="2"/>
            </a:endParaRPr>
          </a:p>
          <a:p>
            <a:pPr marL="731520" lvl="1" indent="-274320" eaLnBrk="1" fontAlgn="auto" hangingPunct="1">
              <a:spcAft>
                <a:spcPts val="0"/>
              </a:spcAft>
              <a:buFont typeface="Wingdings"/>
              <a:buChar char=""/>
              <a:defRPr/>
            </a:pPr>
            <a:endParaRPr lang="en-US" sz="2400" dirty="0">
              <a:sym typeface="Symbol" pitchFamily="18" charset="2"/>
            </a:endParaRPr>
          </a:p>
          <a:p>
            <a:pPr marL="1216152" lvl="3" indent="-182880" eaLnBrk="1" fontAlgn="auto" hangingPunct="1">
              <a:spcAft>
                <a:spcPts val="0"/>
              </a:spcAft>
              <a:buClr>
                <a:schemeClr val="accent4"/>
              </a:buClr>
              <a:buFont typeface="Arial"/>
              <a:buChar char="▪"/>
              <a:defRPr/>
            </a:pPr>
            <a:endParaRPr lang="en-US" sz="1800" dirty="0">
              <a:sym typeface="Symbol" pitchFamily="18" charset="2"/>
            </a:endParaRPr>
          </a:p>
          <a:p>
            <a:pPr marL="731520" lvl="1" indent="-274320" eaLnBrk="1" fontAlgn="auto" hangingPunct="1">
              <a:spcAft>
                <a:spcPts val="0"/>
              </a:spcAft>
              <a:buFont typeface="Wingdings"/>
              <a:buChar char=""/>
              <a:defRPr/>
            </a:pPr>
            <a:endParaRPr lang="en-US" sz="2400" dirty="0">
              <a:sym typeface="Symbol" pitchFamily="18" charset="2"/>
            </a:endParaRPr>
          </a:p>
        </p:txBody>
      </p:sp>
    </p:spTree>
    <p:extLst>
      <p:ext uri="{BB962C8B-B14F-4D97-AF65-F5344CB8AC3E}">
        <p14:creationId xmlns:p14="http://schemas.microsoft.com/office/powerpoint/2010/main" val="218851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16" y="365126"/>
            <a:ext cx="8374034" cy="1325563"/>
          </a:xfrm>
        </p:spPr>
        <p:txBody>
          <a:bodyPr/>
          <a:lstStyle/>
          <a:p>
            <a:pPr eaLnBrk="1" hangingPunct="1">
              <a:defRPr/>
            </a:pPr>
            <a:r>
              <a:rPr lang="en-US" dirty="0"/>
              <a:t>FIRST(</a:t>
            </a:r>
            <a:r>
              <a:rPr lang="en-US" dirty="0">
                <a:sym typeface="Symbol" pitchFamily="18" charset="2"/>
              </a:rPr>
              <a:t></a:t>
            </a:r>
            <a:r>
              <a:rPr lang="en-US" dirty="0"/>
              <a:t>)</a:t>
            </a:r>
          </a:p>
        </p:txBody>
      </p:sp>
      <p:sp>
        <p:nvSpPr>
          <p:cNvPr id="59395" name="Content Placeholder 2"/>
          <p:cNvSpPr>
            <a:spLocks noGrp="1"/>
          </p:cNvSpPr>
          <p:nvPr>
            <p:ph sz="quarter" idx="1"/>
          </p:nvPr>
        </p:nvSpPr>
        <p:spPr>
          <a:xfrm>
            <a:off x="301625" y="2018269"/>
            <a:ext cx="8504238" cy="4549585"/>
          </a:xfrm>
        </p:spPr>
        <p:txBody>
          <a:bodyPr>
            <a:normAutofit lnSpcReduction="10000"/>
          </a:bodyPr>
          <a:lstStyle/>
          <a:p>
            <a:pPr eaLnBrk="1" hangingPunct="1"/>
            <a:r>
              <a:rPr lang="en-US" altLang="en-US" dirty="0"/>
              <a:t>The FIRST sets must be used if there are two or more productions</a:t>
            </a:r>
          </a:p>
          <a:p>
            <a:pPr lvl="1" eaLnBrk="1" hangingPunct="1"/>
            <a:r>
              <a:rPr lang="en-US" altLang="en-US" dirty="0">
                <a:solidFill>
                  <a:srgbClr val="C00000"/>
                </a:solidFill>
              </a:rPr>
              <a:t>A</a:t>
            </a:r>
            <a:r>
              <a:rPr lang="en-US" altLang="en-US" dirty="0">
                <a:solidFill>
                  <a:srgbClr val="C00000"/>
                </a:solidFill>
                <a:sym typeface="Symbol" panose="05050102010706020507" pitchFamily="18" charset="2"/>
              </a:rPr>
              <a:t></a:t>
            </a:r>
          </a:p>
          <a:p>
            <a:pPr lvl="1" eaLnBrk="1" hangingPunct="1"/>
            <a:r>
              <a:rPr lang="en-US" altLang="en-US" dirty="0">
                <a:solidFill>
                  <a:srgbClr val="C00000"/>
                </a:solidFill>
              </a:rPr>
              <a:t>A</a:t>
            </a:r>
            <a:r>
              <a:rPr lang="en-US" altLang="en-US" dirty="0">
                <a:solidFill>
                  <a:srgbClr val="C00000"/>
                </a:solidFill>
                <a:sym typeface="Symbol" panose="05050102010706020507" pitchFamily="18" charset="2"/>
              </a:rPr>
              <a:t></a:t>
            </a:r>
          </a:p>
          <a:p>
            <a:pPr eaLnBrk="1" hangingPunct="1"/>
            <a:r>
              <a:rPr lang="en-US" altLang="en-US" dirty="0">
                <a:sym typeface="Symbol" panose="05050102010706020507" pitchFamily="18" charset="2"/>
              </a:rPr>
              <a:t>Recursive-descent parsing without backtracking demands FIRST() and FIRST() be disjoint</a:t>
            </a:r>
          </a:p>
          <a:p>
            <a:pPr lvl="1" eaLnBrk="1" hangingPunct="1"/>
            <a:r>
              <a:rPr lang="en-US" altLang="en-US" dirty="0">
                <a:solidFill>
                  <a:srgbClr val="C00000"/>
                </a:solidFill>
                <a:sym typeface="Symbol" panose="05050102010706020507" pitchFamily="18" charset="2"/>
              </a:rPr>
              <a:t>FIRST()  FIRST()  </a:t>
            </a:r>
          </a:p>
          <a:p>
            <a:pPr eaLnBrk="1" hangingPunct="1"/>
            <a:r>
              <a:rPr lang="en-US" altLang="en-US" dirty="0">
                <a:sym typeface="Symbol" panose="05050102010706020507" pitchFamily="18" charset="2"/>
              </a:rPr>
              <a:t>Lookahead symbol can be used to decide which production must be used:</a:t>
            </a:r>
          </a:p>
          <a:p>
            <a:pPr lvl="1" eaLnBrk="1" hangingPunct="1"/>
            <a:r>
              <a:rPr lang="en-US" altLang="en-US" dirty="0">
                <a:solidFill>
                  <a:srgbClr val="C00000"/>
                </a:solidFill>
                <a:sym typeface="Symbol" panose="05050102010706020507" pitchFamily="18" charset="2"/>
              </a:rPr>
              <a:t>If a lookahead symbol is in FIRST(), then  can be used</a:t>
            </a:r>
            <a:endParaRPr lang="en-US" altLang="en-US" dirty="0">
              <a:solidFill>
                <a:srgbClr val="C00000"/>
              </a:solidFill>
            </a:endParaRPr>
          </a:p>
          <a:p>
            <a:pPr lvl="1"/>
            <a:r>
              <a:rPr lang="en-US" altLang="en-US" dirty="0">
                <a:solidFill>
                  <a:srgbClr val="C00000"/>
                </a:solidFill>
                <a:sym typeface="Symbol" panose="05050102010706020507" pitchFamily="18" charset="2"/>
              </a:rPr>
              <a:t>If a lookahead symbol is in FIRST(), then can  be used</a:t>
            </a:r>
            <a:endParaRPr lang="en-US" altLang="en-US" dirty="0">
              <a:solidFill>
                <a:srgbClr val="C00000"/>
              </a:solidFill>
            </a:endParaRPr>
          </a:p>
          <a:p>
            <a:pPr lvl="1" eaLnBrk="1" hangingPunct="1"/>
            <a:endParaRPr lang="en-US" altLang="en-US" dirty="0"/>
          </a:p>
          <a:p>
            <a:pPr lvl="1" eaLnBrk="1" hangingPunct="1"/>
            <a:endParaRPr lang="en-US" altLang="en-US" dirty="0"/>
          </a:p>
        </p:txBody>
      </p:sp>
      <p:sp>
        <p:nvSpPr>
          <p:cNvPr id="4" name="Slide Number Placeholder 3"/>
          <p:cNvSpPr>
            <a:spLocks noGrp="1"/>
          </p:cNvSpPr>
          <p:nvPr>
            <p:ph type="sldNum" sz="quarter" idx="4294967295"/>
          </p:nvPr>
        </p:nvSpPr>
        <p:spPr>
          <a:xfrm>
            <a:off x="4005003" y="6206091"/>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A860F47-4083-4D79-B415-D8022136BD6D}" type="slidenum">
              <a:rPr lang="en-US" altLang="en-US">
                <a:solidFill>
                  <a:srgbClr val="7B9899"/>
                </a:solidFill>
              </a:rPr>
              <a:pPr/>
              <a:t>49</a:t>
            </a:fld>
            <a:endParaRPr lang="en-US" altLang="en-US" dirty="0">
              <a:solidFill>
                <a:srgbClr val="7B9899"/>
              </a:solidFill>
            </a:endParaRPr>
          </a:p>
        </p:txBody>
      </p:sp>
    </p:spTree>
    <p:extLst>
      <p:ext uri="{BB962C8B-B14F-4D97-AF65-F5344CB8AC3E}">
        <p14:creationId xmlns:p14="http://schemas.microsoft.com/office/powerpoint/2010/main" val="188238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79685" y="365126"/>
            <a:ext cx="8035665" cy="1325563"/>
          </a:xfrm>
        </p:spPr>
        <p:txBody>
          <a:bodyPr>
            <a:normAutofit/>
          </a:bodyPr>
          <a:lstStyle/>
          <a:p>
            <a:pPr eaLnBrk="1" fontAlgn="auto" hangingPunct="1">
              <a:spcAft>
                <a:spcPts val="0"/>
              </a:spcAft>
              <a:defRPr/>
            </a:pPr>
            <a:r>
              <a:rPr lang="en-US" dirty="0"/>
              <a:t>A model of a compiler front-end</a:t>
            </a:r>
          </a:p>
        </p:txBody>
      </p:sp>
      <p:sp>
        <p:nvSpPr>
          <p:cNvPr id="14"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BEEC41-4363-4C0D-BB69-E181A3796C86}" type="slidenum">
              <a:rPr lang="en-US" altLang="en-US">
                <a:solidFill>
                  <a:srgbClr val="7B9899"/>
                </a:solidFill>
              </a:rPr>
              <a:pPr/>
              <a:t>5</a:t>
            </a:fld>
            <a:endParaRPr lang="en-US" altLang="en-US">
              <a:solidFill>
                <a:srgbClr val="7B9899"/>
              </a:solidFill>
            </a:endParaRPr>
          </a:p>
        </p:txBody>
      </p:sp>
      <p:sp>
        <p:nvSpPr>
          <p:cNvPr id="34820" name="Rectangle 4"/>
          <p:cNvSpPr>
            <a:spLocks noChangeArrowheads="1"/>
          </p:cNvSpPr>
          <p:nvPr/>
        </p:nvSpPr>
        <p:spPr bwMode="auto">
          <a:xfrm>
            <a:off x="1524000" y="2895600"/>
            <a:ext cx="1600200" cy="838200"/>
          </a:xfrm>
          <a:prstGeom prst="rect">
            <a:avLst/>
          </a:prstGeom>
          <a:solidFill>
            <a:schemeClr val="accent2">
              <a:lumMod val="75000"/>
            </a:schemeClr>
          </a:solidFill>
          <a:ln w="9525">
            <a:solidFill>
              <a:schemeClr val="tx1"/>
            </a:solidFill>
            <a:miter lim="800000"/>
            <a:headEnd/>
            <a:tailEnd/>
          </a:ln>
          <a:effectLst/>
        </p:spPr>
        <p:txBody>
          <a:bodyPr wrap="none" anchor="ctr"/>
          <a:lstStyle/>
          <a:p>
            <a:pPr algn="ctr" eaLnBrk="1" hangingPunct="1">
              <a:defRPr/>
            </a:pPr>
            <a:r>
              <a:rPr lang="en-US" sz="2400">
                <a:solidFill>
                  <a:schemeClr val="bg2"/>
                </a:solidFill>
                <a:latin typeface="Times New Roman" pitchFamily="18" charset="0"/>
              </a:rPr>
              <a:t>Lex</a:t>
            </a:r>
          </a:p>
        </p:txBody>
      </p:sp>
      <p:sp>
        <p:nvSpPr>
          <p:cNvPr id="34821" name="Rectangle 5"/>
          <p:cNvSpPr>
            <a:spLocks noChangeArrowheads="1"/>
          </p:cNvSpPr>
          <p:nvPr/>
        </p:nvSpPr>
        <p:spPr bwMode="auto">
          <a:xfrm>
            <a:off x="4114800" y="2895600"/>
            <a:ext cx="1600200" cy="838200"/>
          </a:xfrm>
          <a:prstGeom prst="rect">
            <a:avLst/>
          </a:prstGeom>
          <a:solidFill>
            <a:srgbClr val="0070C0"/>
          </a:solidFill>
          <a:ln w="9525">
            <a:solidFill>
              <a:schemeClr val="tx1"/>
            </a:solidFill>
            <a:miter lim="800000"/>
            <a:headEnd/>
            <a:tailEnd/>
          </a:ln>
          <a:effectLst/>
        </p:spPr>
        <p:txBody>
          <a:bodyPr wrap="none" anchor="ctr"/>
          <a:lstStyle/>
          <a:p>
            <a:pPr algn="ctr" eaLnBrk="1" hangingPunct="1">
              <a:defRPr/>
            </a:pPr>
            <a:r>
              <a:rPr lang="en-US" sz="2400" dirty="0">
                <a:solidFill>
                  <a:schemeClr val="bg2"/>
                </a:solidFill>
                <a:latin typeface="Times New Roman" pitchFamily="18" charset="0"/>
              </a:rPr>
              <a:t>parser</a:t>
            </a:r>
          </a:p>
        </p:txBody>
      </p:sp>
      <p:sp>
        <p:nvSpPr>
          <p:cNvPr id="17414" name="Line 8"/>
          <p:cNvSpPr>
            <a:spLocks noChangeShapeType="1"/>
          </p:cNvSpPr>
          <p:nvPr/>
        </p:nvSpPr>
        <p:spPr bwMode="auto">
          <a:xfrm>
            <a:off x="3124200" y="3352800"/>
            <a:ext cx="990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415" name="Line 9"/>
          <p:cNvSpPr>
            <a:spLocks noChangeShapeType="1"/>
          </p:cNvSpPr>
          <p:nvPr/>
        </p:nvSpPr>
        <p:spPr bwMode="auto">
          <a:xfrm>
            <a:off x="533400" y="3352800"/>
            <a:ext cx="990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416" name="Line 10"/>
          <p:cNvSpPr>
            <a:spLocks noChangeShapeType="1"/>
          </p:cNvSpPr>
          <p:nvPr/>
        </p:nvSpPr>
        <p:spPr bwMode="auto">
          <a:xfrm>
            <a:off x="5715000" y="3279371"/>
            <a:ext cx="914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417" name="Text Box 11"/>
          <p:cNvSpPr txBox="1">
            <a:spLocks noChangeArrowheads="1"/>
          </p:cNvSpPr>
          <p:nvPr/>
        </p:nvSpPr>
        <p:spPr bwMode="auto">
          <a:xfrm>
            <a:off x="5723791" y="3344459"/>
            <a:ext cx="800101" cy="708025"/>
          </a:xfrm>
          <a:prstGeom prst="rect">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Times New Roman" panose="02020603050405020304" pitchFamily="18" charset="0"/>
              </a:rPr>
              <a:t>Syntax </a:t>
            </a:r>
          </a:p>
          <a:p>
            <a:pPr algn="ctr" eaLnBrk="1" hangingPunct="1">
              <a:spcBef>
                <a:spcPct val="50000"/>
              </a:spcBef>
            </a:pPr>
            <a:r>
              <a:rPr lang="en-US" altLang="en-US" sz="1600" dirty="0">
                <a:latin typeface="Times New Roman" panose="02020603050405020304" pitchFamily="18" charset="0"/>
              </a:rPr>
              <a:t>tree</a:t>
            </a:r>
          </a:p>
        </p:txBody>
      </p:sp>
      <p:sp>
        <p:nvSpPr>
          <p:cNvPr id="17418" name="Text Box 12"/>
          <p:cNvSpPr txBox="1">
            <a:spLocks noChangeArrowheads="1"/>
          </p:cNvSpPr>
          <p:nvPr/>
        </p:nvSpPr>
        <p:spPr bwMode="auto">
          <a:xfrm>
            <a:off x="7877908" y="3321844"/>
            <a:ext cx="121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600" dirty="0">
                <a:latin typeface="Times New Roman" panose="02020603050405020304" pitchFamily="18" charset="0"/>
              </a:rPr>
              <a:t>3-address code</a:t>
            </a:r>
          </a:p>
        </p:txBody>
      </p:sp>
      <p:sp>
        <p:nvSpPr>
          <p:cNvPr id="17419" name="Text Box 13"/>
          <p:cNvSpPr txBox="1">
            <a:spLocks noChangeArrowheads="1"/>
          </p:cNvSpPr>
          <p:nvPr/>
        </p:nvSpPr>
        <p:spPr bwMode="auto">
          <a:xfrm>
            <a:off x="228600" y="3447232"/>
            <a:ext cx="1181100" cy="336392"/>
          </a:xfrm>
          <a:prstGeom prst="rect">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lstStyle>
            <a:defPPr>
              <a:defRPr lang="en-US"/>
            </a:defPPr>
          </a:lstStyle>
          <a:p>
            <a:r>
              <a:rPr lang="en-US" altLang="en-US" dirty="0"/>
              <a:t>Char stream</a:t>
            </a:r>
          </a:p>
        </p:txBody>
      </p:sp>
      <p:sp>
        <p:nvSpPr>
          <p:cNvPr id="13" name="Rectangle 4"/>
          <p:cNvSpPr>
            <a:spLocks noChangeArrowheads="1"/>
          </p:cNvSpPr>
          <p:nvPr/>
        </p:nvSpPr>
        <p:spPr bwMode="auto">
          <a:xfrm>
            <a:off x="6629400" y="2895600"/>
            <a:ext cx="1371600" cy="838200"/>
          </a:xfrm>
          <a:prstGeom prst="rect">
            <a:avLst/>
          </a:prstGeom>
          <a:solidFill>
            <a:srgbClr val="7030A0"/>
          </a:solidFill>
          <a:ln w="9525">
            <a:solidFill>
              <a:schemeClr val="tx1"/>
            </a:solidFill>
            <a:miter lim="800000"/>
            <a:headEnd/>
            <a:tailEnd/>
          </a:ln>
          <a:effectLst/>
        </p:spPr>
        <p:txBody>
          <a:bodyPr wrap="none" anchor="ctr"/>
          <a:lstStyle/>
          <a:p>
            <a:pPr algn="ctr" eaLnBrk="1" hangingPunct="1">
              <a:defRPr/>
            </a:pPr>
            <a:r>
              <a:rPr lang="en-US" sz="1400" dirty="0">
                <a:solidFill>
                  <a:schemeClr val="bg2"/>
                </a:solidFill>
                <a:latin typeface="Times New Roman" pitchFamily="18" charset="0"/>
              </a:rPr>
              <a:t>Intermediate Code </a:t>
            </a:r>
          </a:p>
          <a:p>
            <a:pPr algn="ctr" eaLnBrk="1" hangingPunct="1">
              <a:defRPr/>
            </a:pPr>
            <a:r>
              <a:rPr lang="en-US" sz="1400" dirty="0">
                <a:solidFill>
                  <a:schemeClr val="bg2"/>
                </a:solidFill>
                <a:latin typeface="Times New Roman" pitchFamily="18" charset="0"/>
              </a:rPr>
              <a:t>Generator</a:t>
            </a:r>
          </a:p>
        </p:txBody>
      </p:sp>
      <p:cxnSp>
        <p:nvCxnSpPr>
          <p:cNvPr id="16" name="Straight Arrow Connector 15"/>
          <p:cNvCxnSpPr/>
          <p:nvPr/>
        </p:nvCxnSpPr>
        <p:spPr>
          <a:xfrm>
            <a:off x="7924800" y="3276600"/>
            <a:ext cx="990600" cy="1588"/>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Rectangle 5"/>
          <p:cNvSpPr>
            <a:spLocks noChangeArrowheads="1"/>
          </p:cNvSpPr>
          <p:nvPr/>
        </p:nvSpPr>
        <p:spPr bwMode="auto">
          <a:xfrm>
            <a:off x="4114800" y="4572000"/>
            <a:ext cx="1600200" cy="838200"/>
          </a:xfrm>
          <a:prstGeom prst="rect">
            <a:avLst/>
          </a:prstGeom>
          <a:solidFill>
            <a:schemeClr val="accent3">
              <a:lumMod val="75000"/>
            </a:schemeClr>
          </a:solidFill>
          <a:ln w="9525">
            <a:solidFill>
              <a:schemeClr val="tx1"/>
            </a:solidFill>
            <a:miter lim="800000"/>
            <a:headEnd/>
            <a:tailEnd/>
          </a:ln>
          <a:effectLst/>
        </p:spPr>
        <p:txBody>
          <a:bodyPr wrap="none" anchor="ctr"/>
          <a:lstStyle/>
          <a:p>
            <a:pPr algn="ctr" eaLnBrk="1" hangingPunct="1">
              <a:defRPr/>
            </a:pPr>
            <a:r>
              <a:rPr lang="en-US" dirty="0">
                <a:solidFill>
                  <a:schemeClr val="bg2"/>
                </a:solidFill>
                <a:latin typeface="Times New Roman" pitchFamily="18" charset="0"/>
              </a:rPr>
              <a:t>Symbol Table</a:t>
            </a:r>
          </a:p>
        </p:txBody>
      </p:sp>
      <p:cxnSp>
        <p:nvCxnSpPr>
          <p:cNvPr id="19" name="Straight Arrow Connector 18"/>
          <p:cNvCxnSpPr>
            <a:stCxn id="34820" idx="2"/>
            <a:endCxn id="17" idx="1"/>
          </p:cNvCxnSpPr>
          <p:nvPr/>
        </p:nvCxnSpPr>
        <p:spPr>
          <a:xfrm>
            <a:off x="2324100" y="3733800"/>
            <a:ext cx="1790700" cy="1257300"/>
          </a:xfrm>
          <a:prstGeom prst="straightConnector1">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1" name="Straight Arrow Connector 20"/>
          <p:cNvCxnSpPr>
            <a:stCxn id="34821" idx="2"/>
          </p:cNvCxnSpPr>
          <p:nvPr/>
        </p:nvCxnSpPr>
        <p:spPr>
          <a:xfrm>
            <a:off x="4914900" y="3733800"/>
            <a:ext cx="8792" cy="838200"/>
          </a:xfrm>
          <a:prstGeom prst="straightConnector1">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3" name="Straight Arrow Connector 22"/>
          <p:cNvCxnSpPr>
            <a:stCxn id="13" idx="2"/>
            <a:endCxn id="17" idx="3"/>
          </p:cNvCxnSpPr>
          <p:nvPr/>
        </p:nvCxnSpPr>
        <p:spPr>
          <a:xfrm flipH="1">
            <a:off x="5715000" y="3733800"/>
            <a:ext cx="1600200" cy="1257300"/>
          </a:xfrm>
          <a:prstGeom prst="straightConnector1">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7426" name="Text Box 13"/>
          <p:cNvSpPr txBox="1">
            <a:spLocks noChangeArrowheads="1"/>
          </p:cNvSpPr>
          <p:nvPr/>
        </p:nvSpPr>
        <p:spPr bwMode="auto">
          <a:xfrm>
            <a:off x="2971800" y="3429000"/>
            <a:ext cx="115179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dirty="0">
                <a:latin typeface="Times New Roman" panose="02020603050405020304" pitchFamily="18" charset="0"/>
              </a:rPr>
              <a:t>tokens</a:t>
            </a:r>
          </a:p>
        </p:txBody>
      </p:sp>
    </p:spTree>
    <p:extLst>
      <p:ext uri="{BB962C8B-B14F-4D97-AF65-F5344CB8AC3E}">
        <p14:creationId xmlns:p14="http://schemas.microsoft.com/office/powerpoint/2010/main" val="1035882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9005" y="364331"/>
            <a:ext cx="7886700" cy="1325563"/>
          </a:xfrm>
        </p:spPr>
        <p:txBody>
          <a:bodyPr>
            <a:normAutofit/>
          </a:bodyPr>
          <a:lstStyle/>
          <a:p>
            <a:pPr eaLnBrk="1" fontAlgn="auto" hangingPunct="1">
              <a:spcAft>
                <a:spcPts val="0"/>
              </a:spcAft>
              <a:defRPr/>
            </a:pPr>
            <a:r>
              <a:rPr lang="en-US" sz="3200" dirty="0">
                <a:sym typeface="Symbol" pitchFamily="18" charset="2"/>
              </a:rPr>
              <a:t>Guidelines for implementing top-down parsers</a:t>
            </a:r>
          </a:p>
        </p:txBody>
      </p:sp>
      <p:sp>
        <p:nvSpPr>
          <p:cNvPr id="6" name="Slide Number Placeholder 5"/>
          <p:cNvSpPr>
            <a:spLocks noGrp="1"/>
          </p:cNvSpPr>
          <p:nvPr>
            <p:ph type="sldNum" sz="quarter" idx="4294967295"/>
          </p:nvPr>
        </p:nvSpPr>
        <p:spPr>
          <a:xfrm>
            <a:off x="4343400" y="6045029"/>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CA8AFC5-2FDD-4656-8BB1-525B223B5CCA}" type="slidenum">
              <a:rPr lang="en-US" altLang="en-US">
                <a:solidFill>
                  <a:srgbClr val="7B9899"/>
                </a:solidFill>
              </a:rPr>
              <a:pPr/>
              <a:t>50</a:t>
            </a:fld>
            <a:endParaRPr lang="en-US" altLang="en-US" dirty="0">
              <a:solidFill>
                <a:srgbClr val="7B9899"/>
              </a:solidFill>
            </a:endParaRPr>
          </a:p>
        </p:txBody>
      </p:sp>
      <p:sp>
        <p:nvSpPr>
          <p:cNvPr id="74755" name="Rectangle 3"/>
          <p:cNvSpPr>
            <a:spLocks noGrp="1" noChangeArrowheads="1"/>
          </p:cNvSpPr>
          <p:nvPr>
            <p:ph sz="quarter" idx="1"/>
          </p:nvPr>
        </p:nvSpPr>
        <p:spPr>
          <a:xfrm>
            <a:off x="89006" y="1914354"/>
            <a:ext cx="9054994" cy="4572000"/>
          </a:xfrm>
        </p:spPr>
        <p:txBody>
          <a:bodyPr rtlCol="0">
            <a:normAutofit/>
          </a:bodyPr>
          <a:lstStyle/>
          <a:p>
            <a:pPr marL="438912" indent="-320040" eaLnBrk="1" fontAlgn="auto" hangingPunct="1">
              <a:spcBef>
                <a:spcPts val="0"/>
              </a:spcBef>
              <a:spcAft>
                <a:spcPts val="0"/>
              </a:spcAft>
              <a:buFont typeface="Wingdings 2"/>
              <a:buChar char=""/>
              <a:defRPr/>
            </a:pPr>
            <a:r>
              <a:rPr lang="en-US" sz="3200" dirty="0">
                <a:sym typeface="Symbol" pitchFamily="18" charset="2"/>
              </a:rPr>
              <a:t>Write a routine for each </a:t>
            </a:r>
            <a:r>
              <a:rPr lang="en-US" sz="3200" b="1" dirty="0">
                <a:sym typeface="Symbol" pitchFamily="18" charset="2"/>
              </a:rPr>
              <a:t>non-terminal</a:t>
            </a:r>
            <a:r>
              <a:rPr lang="en-US" sz="3200" dirty="0">
                <a:sym typeface="Symbol" pitchFamily="18" charset="2"/>
              </a:rPr>
              <a:t> in the Grammar</a:t>
            </a:r>
          </a:p>
          <a:p>
            <a:pPr marL="438912" indent="-320040" eaLnBrk="1" fontAlgn="auto" hangingPunct="1">
              <a:spcBef>
                <a:spcPts val="0"/>
              </a:spcBef>
              <a:spcAft>
                <a:spcPts val="0"/>
              </a:spcAft>
              <a:buFont typeface="Wingdings 2"/>
              <a:buChar char=""/>
              <a:defRPr/>
            </a:pPr>
            <a:r>
              <a:rPr lang="en-US" sz="3200" dirty="0">
                <a:sym typeface="Symbol" pitchFamily="18" charset="2"/>
              </a:rPr>
              <a:t>Call that routine whenever a production for the non-terminal is to be applied</a:t>
            </a:r>
          </a:p>
          <a:p>
            <a:pPr marL="438912" indent="-320040" eaLnBrk="1" fontAlgn="auto" hangingPunct="1">
              <a:spcBef>
                <a:spcPts val="0"/>
              </a:spcBef>
              <a:spcAft>
                <a:spcPts val="0"/>
              </a:spcAft>
              <a:buFont typeface="Wingdings 2"/>
              <a:buChar char=""/>
              <a:defRPr/>
            </a:pPr>
            <a:r>
              <a:rPr lang="en-US" sz="3200" dirty="0">
                <a:sym typeface="Symbol" pitchFamily="18" charset="2"/>
              </a:rPr>
              <a:t>See the example for type grammar</a:t>
            </a:r>
          </a:p>
          <a:p>
            <a:pPr marL="731520" lvl="1" indent="-274320" eaLnBrk="1" fontAlgn="auto" hangingPunct="1">
              <a:spcAft>
                <a:spcPts val="0"/>
              </a:spcAft>
              <a:buFont typeface="Wingdings"/>
              <a:buChar char=""/>
              <a:defRPr/>
            </a:pPr>
            <a:r>
              <a:rPr lang="en-US" sz="3200" dirty="0">
                <a:solidFill>
                  <a:srgbClr val="C00000"/>
                </a:solidFill>
              </a:rPr>
              <a:t>type -&gt; simple |</a:t>
            </a:r>
            <a:r>
              <a:rPr lang="en-US" sz="3200" dirty="0">
                <a:solidFill>
                  <a:srgbClr val="C00000"/>
                </a:solidFill>
                <a:sym typeface="Symbol" pitchFamily="18" charset="2"/>
              </a:rPr>
              <a:t></a:t>
            </a:r>
            <a:r>
              <a:rPr lang="en-US" sz="3200" b="1" dirty="0">
                <a:solidFill>
                  <a:srgbClr val="C00000"/>
                </a:solidFill>
                <a:sym typeface="Symbol" pitchFamily="18" charset="2"/>
              </a:rPr>
              <a:t>id</a:t>
            </a:r>
            <a:r>
              <a:rPr lang="en-US" sz="3200" dirty="0">
                <a:solidFill>
                  <a:srgbClr val="C00000"/>
                </a:solidFill>
                <a:sym typeface="Symbol" pitchFamily="18" charset="2"/>
              </a:rPr>
              <a:t> | </a:t>
            </a:r>
            <a:r>
              <a:rPr lang="en-US" sz="3200" b="1" dirty="0">
                <a:solidFill>
                  <a:srgbClr val="C00000"/>
                </a:solidFill>
                <a:sym typeface="Symbol" pitchFamily="18" charset="2"/>
              </a:rPr>
              <a:t>array</a:t>
            </a:r>
            <a:r>
              <a:rPr lang="en-US" sz="3200" dirty="0">
                <a:solidFill>
                  <a:srgbClr val="C00000"/>
                </a:solidFill>
                <a:sym typeface="Symbol" pitchFamily="18" charset="2"/>
              </a:rPr>
              <a:t> [ simple ] </a:t>
            </a:r>
            <a:r>
              <a:rPr lang="en-US" sz="3200" b="1" dirty="0">
                <a:solidFill>
                  <a:srgbClr val="C00000"/>
                </a:solidFill>
                <a:sym typeface="Symbol" pitchFamily="18" charset="2"/>
              </a:rPr>
              <a:t>of </a:t>
            </a:r>
            <a:r>
              <a:rPr lang="en-US" sz="3200" dirty="0">
                <a:solidFill>
                  <a:srgbClr val="C00000"/>
                </a:solidFill>
                <a:sym typeface="Symbol" pitchFamily="18" charset="2"/>
              </a:rPr>
              <a:t>type</a:t>
            </a:r>
          </a:p>
          <a:p>
            <a:pPr marL="731520" lvl="1" indent="-274320" eaLnBrk="1" fontAlgn="auto" hangingPunct="1">
              <a:spcAft>
                <a:spcPts val="0"/>
              </a:spcAft>
              <a:buFont typeface="Wingdings"/>
              <a:buChar char=""/>
              <a:defRPr/>
            </a:pPr>
            <a:r>
              <a:rPr lang="en-US" sz="3200" dirty="0">
                <a:solidFill>
                  <a:srgbClr val="C00000"/>
                </a:solidFill>
                <a:sym typeface="Symbol" pitchFamily="18" charset="2"/>
              </a:rPr>
              <a:t>simple-&gt; </a:t>
            </a:r>
            <a:r>
              <a:rPr lang="en-US" sz="3200" b="1" dirty="0">
                <a:solidFill>
                  <a:srgbClr val="C00000"/>
                </a:solidFill>
                <a:sym typeface="Symbol" pitchFamily="18" charset="2"/>
              </a:rPr>
              <a:t>integer</a:t>
            </a:r>
            <a:r>
              <a:rPr lang="en-US" sz="3200" dirty="0">
                <a:solidFill>
                  <a:srgbClr val="C00000"/>
                </a:solidFill>
                <a:sym typeface="Symbol" pitchFamily="18" charset="2"/>
              </a:rPr>
              <a:t> | </a:t>
            </a:r>
            <a:r>
              <a:rPr lang="en-US" sz="3200" b="1" dirty="0">
                <a:solidFill>
                  <a:srgbClr val="C00000"/>
                </a:solidFill>
                <a:sym typeface="Symbol" pitchFamily="18" charset="2"/>
              </a:rPr>
              <a:t>char</a:t>
            </a:r>
            <a:r>
              <a:rPr lang="en-US" sz="3200" dirty="0">
                <a:solidFill>
                  <a:srgbClr val="C00000"/>
                </a:solidFill>
                <a:sym typeface="Symbol" pitchFamily="18" charset="2"/>
              </a:rPr>
              <a:t> |</a:t>
            </a:r>
            <a:r>
              <a:rPr lang="en-US" sz="3200" b="1" dirty="0">
                <a:solidFill>
                  <a:srgbClr val="C00000"/>
                </a:solidFill>
                <a:sym typeface="Symbol" pitchFamily="18" charset="2"/>
              </a:rPr>
              <a:t> num</a:t>
            </a:r>
            <a:r>
              <a:rPr lang="en-US" sz="3200" dirty="0">
                <a:solidFill>
                  <a:srgbClr val="C00000"/>
                </a:solidFill>
                <a:sym typeface="Symbol" pitchFamily="18" charset="2"/>
              </a:rPr>
              <a:t> </a:t>
            </a:r>
            <a:r>
              <a:rPr lang="en-US" sz="3200" b="1" dirty="0" err="1">
                <a:solidFill>
                  <a:srgbClr val="C00000"/>
                </a:solidFill>
                <a:sym typeface="Symbol" pitchFamily="18" charset="2"/>
              </a:rPr>
              <a:t>dotdot</a:t>
            </a:r>
            <a:r>
              <a:rPr lang="en-US" sz="3200" dirty="0">
                <a:solidFill>
                  <a:srgbClr val="C00000"/>
                </a:solidFill>
                <a:sym typeface="Symbol" pitchFamily="18" charset="2"/>
              </a:rPr>
              <a:t> </a:t>
            </a:r>
            <a:r>
              <a:rPr lang="en-US" sz="3200" b="1" dirty="0">
                <a:solidFill>
                  <a:srgbClr val="C00000"/>
                </a:solidFill>
                <a:sym typeface="Symbol" pitchFamily="18" charset="2"/>
              </a:rPr>
              <a:t>num</a:t>
            </a:r>
          </a:p>
          <a:p>
            <a:pPr marL="438912" indent="-320040" eaLnBrk="1" fontAlgn="auto" hangingPunct="1">
              <a:spcBef>
                <a:spcPts val="0"/>
              </a:spcBef>
              <a:spcAft>
                <a:spcPts val="0"/>
              </a:spcAft>
              <a:buFont typeface="Wingdings 2"/>
              <a:buChar char=""/>
              <a:defRPr/>
            </a:pPr>
            <a:endParaRPr lang="en-US" dirty="0">
              <a:solidFill>
                <a:srgbClr val="33CC33"/>
              </a:solidFill>
              <a:sym typeface="Symbol" pitchFamily="18" charset="2"/>
            </a:endParaRPr>
          </a:p>
        </p:txBody>
      </p:sp>
    </p:spTree>
    <p:extLst>
      <p:ext uri="{BB962C8B-B14F-4D97-AF65-F5344CB8AC3E}">
        <p14:creationId xmlns:p14="http://schemas.microsoft.com/office/powerpoint/2010/main" val="32060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81508" y="364331"/>
            <a:ext cx="9062491" cy="1325563"/>
          </a:xfrm>
        </p:spPr>
        <p:txBody>
          <a:bodyPr>
            <a:normAutofit/>
          </a:bodyPr>
          <a:lstStyle/>
          <a:p>
            <a:pPr eaLnBrk="1" fontAlgn="auto" hangingPunct="1">
              <a:spcAft>
                <a:spcPts val="0"/>
              </a:spcAft>
              <a:defRPr/>
            </a:pPr>
            <a:r>
              <a:rPr lang="en-US" dirty="0">
                <a:sym typeface="Symbol" pitchFamily="18" charset="2"/>
              </a:rPr>
              <a:t>Pseudocode for Predictive Parser</a:t>
            </a:r>
          </a:p>
        </p:txBody>
      </p:sp>
      <p:sp>
        <p:nvSpPr>
          <p:cNvPr id="6" name="Slide Number Placeholder 5"/>
          <p:cNvSpPr>
            <a:spLocks noGrp="1"/>
          </p:cNvSpPr>
          <p:nvPr>
            <p:ph type="sldNum" sz="quarter" idx="4294967295"/>
          </p:nvPr>
        </p:nvSpPr>
        <p:spPr>
          <a:xfrm>
            <a:off x="4648200" y="6222567"/>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E254C5-47BC-4921-8E92-6C96DA321224}" type="slidenum">
              <a:rPr lang="en-US" altLang="en-US">
                <a:solidFill>
                  <a:srgbClr val="7B9899"/>
                </a:solidFill>
              </a:rPr>
              <a:pPr/>
              <a:t>51</a:t>
            </a:fld>
            <a:endParaRPr lang="en-US" altLang="en-US" dirty="0">
              <a:solidFill>
                <a:srgbClr val="7B9899"/>
              </a:solidFill>
            </a:endParaRPr>
          </a:p>
        </p:txBody>
      </p:sp>
      <p:pic>
        <p:nvPicPr>
          <p:cNvPr id="61444" name="Picture 3" descr="f17"/>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 y="1831976"/>
            <a:ext cx="6135758" cy="4831916"/>
          </a:xfrm>
          <a:noFill/>
        </p:spPr>
      </p:pic>
      <p:sp>
        <p:nvSpPr>
          <p:cNvPr id="2" name="Rectangle 1"/>
          <p:cNvSpPr/>
          <p:nvPr/>
        </p:nvSpPr>
        <p:spPr>
          <a:xfrm>
            <a:off x="5266591" y="1888176"/>
            <a:ext cx="3877408" cy="13860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defRPr/>
            </a:pPr>
            <a:r>
              <a:rPr lang="en-US" dirty="0">
                <a:solidFill>
                  <a:schemeClr val="bg1"/>
                </a:solidFill>
              </a:rPr>
              <a:t>1) type -&gt; simple | </a:t>
            </a:r>
            <a:r>
              <a:rPr lang="en-US" dirty="0">
                <a:solidFill>
                  <a:schemeClr val="bg1"/>
                </a:solidFill>
                <a:sym typeface="Symbol" pitchFamily="18" charset="2"/>
              </a:rPr>
              <a:t></a:t>
            </a:r>
            <a:r>
              <a:rPr lang="en-US" b="1" dirty="0">
                <a:solidFill>
                  <a:schemeClr val="bg1"/>
                </a:solidFill>
                <a:sym typeface="Symbol" pitchFamily="18" charset="2"/>
              </a:rPr>
              <a:t>id</a:t>
            </a:r>
            <a:r>
              <a:rPr lang="en-US" dirty="0">
                <a:solidFill>
                  <a:schemeClr val="bg1"/>
                </a:solidFill>
                <a:sym typeface="Symbol" pitchFamily="18" charset="2"/>
              </a:rPr>
              <a:t> | </a:t>
            </a:r>
            <a:r>
              <a:rPr lang="en-US" b="1" dirty="0">
                <a:solidFill>
                  <a:schemeClr val="bg1"/>
                </a:solidFill>
                <a:sym typeface="Symbol" pitchFamily="18" charset="2"/>
              </a:rPr>
              <a:t>array</a:t>
            </a:r>
            <a:r>
              <a:rPr lang="en-US" dirty="0">
                <a:solidFill>
                  <a:schemeClr val="bg1"/>
                </a:solidFill>
                <a:sym typeface="Symbol" pitchFamily="18" charset="2"/>
              </a:rPr>
              <a:t> [ simple ] </a:t>
            </a:r>
            <a:r>
              <a:rPr lang="en-US" b="1" dirty="0">
                <a:solidFill>
                  <a:schemeClr val="bg1"/>
                </a:solidFill>
                <a:sym typeface="Symbol" pitchFamily="18" charset="2"/>
              </a:rPr>
              <a:t>of </a:t>
            </a:r>
            <a:r>
              <a:rPr lang="en-US" dirty="0">
                <a:solidFill>
                  <a:schemeClr val="bg1"/>
                </a:solidFill>
                <a:sym typeface="Symbol" pitchFamily="18" charset="2"/>
              </a:rPr>
              <a:t>type</a:t>
            </a:r>
          </a:p>
          <a:p>
            <a:pPr lvl="1">
              <a:defRPr/>
            </a:pPr>
            <a:r>
              <a:rPr lang="en-US" dirty="0">
                <a:solidFill>
                  <a:schemeClr val="bg1"/>
                </a:solidFill>
                <a:sym typeface="Symbol" pitchFamily="18" charset="2"/>
              </a:rPr>
              <a:t>2) simple-&gt; </a:t>
            </a:r>
            <a:r>
              <a:rPr lang="en-US" b="1" dirty="0">
                <a:solidFill>
                  <a:schemeClr val="bg1"/>
                </a:solidFill>
                <a:sym typeface="Symbol" pitchFamily="18" charset="2"/>
              </a:rPr>
              <a:t>integer</a:t>
            </a:r>
            <a:r>
              <a:rPr lang="en-US" dirty="0">
                <a:solidFill>
                  <a:schemeClr val="bg1"/>
                </a:solidFill>
                <a:sym typeface="Symbol" pitchFamily="18" charset="2"/>
              </a:rPr>
              <a:t> | </a:t>
            </a:r>
            <a:r>
              <a:rPr lang="en-US" b="1" dirty="0">
                <a:solidFill>
                  <a:schemeClr val="bg1"/>
                </a:solidFill>
                <a:sym typeface="Symbol" pitchFamily="18" charset="2"/>
              </a:rPr>
              <a:t>char</a:t>
            </a:r>
            <a:r>
              <a:rPr lang="en-US" dirty="0">
                <a:solidFill>
                  <a:schemeClr val="bg1"/>
                </a:solidFill>
                <a:sym typeface="Symbol" pitchFamily="18" charset="2"/>
              </a:rPr>
              <a:t> |</a:t>
            </a:r>
            <a:r>
              <a:rPr lang="en-US" b="1" dirty="0">
                <a:solidFill>
                  <a:schemeClr val="bg1"/>
                </a:solidFill>
                <a:sym typeface="Symbol" pitchFamily="18" charset="2"/>
              </a:rPr>
              <a:t> </a:t>
            </a:r>
            <a:r>
              <a:rPr lang="en-US" b="1" dirty="0" err="1">
                <a:solidFill>
                  <a:schemeClr val="bg1"/>
                </a:solidFill>
                <a:sym typeface="Symbol" pitchFamily="18" charset="2"/>
              </a:rPr>
              <a:t>num</a:t>
            </a:r>
            <a:r>
              <a:rPr lang="en-US" dirty="0">
                <a:solidFill>
                  <a:schemeClr val="bg1"/>
                </a:solidFill>
                <a:sym typeface="Symbol" pitchFamily="18" charset="2"/>
              </a:rPr>
              <a:t> </a:t>
            </a:r>
            <a:r>
              <a:rPr lang="en-US" b="1" dirty="0" err="1">
                <a:solidFill>
                  <a:schemeClr val="bg1"/>
                </a:solidFill>
                <a:sym typeface="Symbol" pitchFamily="18" charset="2"/>
              </a:rPr>
              <a:t>dotdot</a:t>
            </a:r>
            <a:r>
              <a:rPr lang="en-US" dirty="0">
                <a:solidFill>
                  <a:schemeClr val="bg1"/>
                </a:solidFill>
                <a:sym typeface="Symbol" pitchFamily="18" charset="2"/>
              </a:rPr>
              <a:t> </a:t>
            </a:r>
            <a:r>
              <a:rPr lang="en-US" b="1" dirty="0" err="1">
                <a:solidFill>
                  <a:schemeClr val="bg1"/>
                </a:solidFill>
                <a:sym typeface="Symbol" pitchFamily="18" charset="2"/>
              </a:rPr>
              <a:t>num</a:t>
            </a:r>
            <a:endParaRPr lang="en-US" b="1" dirty="0">
              <a:solidFill>
                <a:schemeClr val="bg1"/>
              </a:solidFill>
              <a:sym typeface="Symbol" pitchFamily="18" charset="2"/>
            </a:endParaRPr>
          </a:p>
        </p:txBody>
      </p:sp>
    </p:spTree>
    <p:extLst>
      <p:ext uri="{BB962C8B-B14F-4D97-AF65-F5344CB8AC3E}">
        <p14:creationId xmlns:p14="http://schemas.microsoft.com/office/powerpoint/2010/main" val="240460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365126"/>
            <a:ext cx="8515350" cy="1325563"/>
          </a:xfrm>
        </p:spPr>
        <p:txBody>
          <a:bodyPr>
            <a:normAutofit/>
          </a:bodyPr>
          <a:lstStyle/>
          <a:p>
            <a:pPr eaLnBrk="1" fontAlgn="auto" hangingPunct="1">
              <a:spcAft>
                <a:spcPts val="0"/>
              </a:spcAft>
              <a:defRPr/>
            </a:pPr>
            <a:r>
              <a:rPr lang="en-US" dirty="0"/>
              <a:t>Left Recursion</a:t>
            </a:r>
          </a:p>
        </p:txBody>
      </p:sp>
      <p:sp>
        <p:nvSpPr>
          <p:cNvPr id="6" name="Slide Number Placeholder 5"/>
          <p:cNvSpPr>
            <a:spLocks noGrp="1"/>
          </p:cNvSpPr>
          <p:nvPr>
            <p:ph type="sldNum" sz="quarter" idx="4294967295"/>
          </p:nvPr>
        </p:nvSpPr>
        <p:spPr>
          <a:xfrm>
            <a:off x="4428952" y="6297382"/>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B3E7CB-4D4C-4F81-932D-12AF246269DA}" type="slidenum">
              <a:rPr lang="en-US" altLang="en-US">
                <a:solidFill>
                  <a:srgbClr val="7B9899"/>
                </a:solidFill>
              </a:rPr>
              <a:pPr/>
              <a:t>52</a:t>
            </a:fld>
            <a:endParaRPr lang="en-US" altLang="en-US" dirty="0">
              <a:solidFill>
                <a:srgbClr val="7B9899"/>
              </a:solidFill>
            </a:endParaRPr>
          </a:p>
        </p:txBody>
      </p:sp>
      <p:sp>
        <p:nvSpPr>
          <p:cNvPr id="62468" name="Rectangle 3"/>
          <p:cNvSpPr>
            <a:spLocks noGrp="1" noChangeArrowheads="1"/>
          </p:cNvSpPr>
          <p:nvPr>
            <p:ph sz="quarter" idx="1"/>
          </p:nvPr>
        </p:nvSpPr>
        <p:spPr>
          <a:xfrm>
            <a:off x="11112" y="1806145"/>
            <a:ext cx="9071342" cy="4605806"/>
          </a:xfrm>
        </p:spPr>
        <p:txBody>
          <a:bodyPr>
            <a:normAutofit/>
          </a:bodyPr>
          <a:lstStyle/>
          <a:p>
            <a:r>
              <a:rPr lang="en-US" sz="3200" dirty="0"/>
              <a:t>A grammar becomes left-recursive if it has any non-terminal ‘A’ whose derivation contains ‘A’ itself as the Left-Most Symbol. </a:t>
            </a:r>
            <a:endParaRPr lang="en-US" altLang="en-US" sz="3200" dirty="0"/>
          </a:p>
          <a:p>
            <a:r>
              <a:rPr lang="en-US" altLang="en-US" sz="3200" dirty="0"/>
              <a:t>May cause a recursive descent parser to loop forever</a:t>
            </a:r>
          </a:p>
          <a:p>
            <a:pPr lvl="1" eaLnBrk="1" hangingPunct="1"/>
            <a:endParaRPr lang="en-US" altLang="en-US" dirty="0">
              <a:sym typeface="Symbol" panose="05050102010706020507" pitchFamily="18" charset="2"/>
            </a:endParaRPr>
          </a:p>
        </p:txBody>
      </p:sp>
    </p:spTree>
    <p:extLst>
      <p:ext uri="{BB962C8B-B14F-4D97-AF65-F5344CB8AC3E}">
        <p14:creationId xmlns:p14="http://schemas.microsoft.com/office/powerpoint/2010/main" val="129482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AD7E-9174-BF49-8AA2-6D5FE6ADB42D}"/>
              </a:ext>
            </a:extLst>
          </p:cNvPr>
          <p:cNvSpPr>
            <a:spLocks noGrp="1"/>
          </p:cNvSpPr>
          <p:nvPr>
            <p:ph type="title"/>
          </p:nvPr>
        </p:nvSpPr>
        <p:spPr/>
        <p:txBody>
          <a:bodyPr/>
          <a:lstStyle/>
          <a:p>
            <a:r>
              <a:rPr lang="en-US" dirty="0"/>
              <a:t>Some examples</a:t>
            </a:r>
          </a:p>
        </p:txBody>
      </p:sp>
      <p:sp>
        <p:nvSpPr>
          <p:cNvPr id="3" name="Content Placeholder 2">
            <a:extLst>
              <a:ext uri="{FF2B5EF4-FFF2-40B4-BE49-F238E27FC236}">
                <a16:creationId xmlns:a16="http://schemas.microsoft.com/office/drawing/2014/main" id="{D2E500C0-D2E2-E642-8052-B531061EEC49}"/>
              </a:ext>
            </a:extLst>
          </p:cNvPr>
          <p:cNvSpPr>
            <a:spLocks noGrp="1"/>
          </p:cNvSpPr>
          <p:nvPr>
            <p:ph idx="1"/>
          </p:nvPr>
        </p:nvSpPr>
        <p:spPr>
          <a:xfrm>
            <a:off x="204581" y="1850437"/>
            <a:ext cx="8687628" cy="4222657"/>
          </a:xfrm>
        </p:spPr>
        <p:txBody>
          <a:bodyPr/>
          <a:lstStyle/>
          <a:p>
            <a:r>
              <a:rPr lang="en-US" altLang="en-US" sz="3200" dirty="0"/>
              <a:t>Example 1: Immediate left recursion</a:t>
            </a:r>
            <a:endParaRPr lang="en-US" altLang="en-US" sz="3200" dirty="0">
              <a:solidFill>
                <a:srgbClr val="313131"/>
              </a:solidFill>
              <a:latin typeface="Menlo"/>
            </a:endParaRPr>
          </a:p>
          <a:p>
            <a:pPr lvl="1"/>
            <a:r>
              <a:rPr lang="en-US" altLang="en-US" sz="3200" dirty="0">
                <a:solidFill>
                  <a:srgbClr val="C00000"/>
                </a:solidFill>
                <a:latin typeface="Menlo"/>
              </a:rPr>
              <a:t>A =&gt; Aα | β </a:t>
            </a:r>
          </a:p>
          <a:p>
            <a:r>
              <a:rPr lang="en-US" altLang="en-US" sz="3200" dirty="0"/>
              <a:t>Example 2</a:t>
            </a:r>
            <a:r>
              <a:rPr lang="en-US" altLang="en-US" sz="3200" dirty="0">
                <a:solidFill>
                  <a:srgbClr val="313131"/>
                </a:solidFill>
                <a:latin typeface="Menlo"/>
              </a:rPr>
              <a:t>: </a:t>
            </a:r>
            <a:r>
              <a:rPr lang="en-US" altLang="en-US" sz="3200" dirty="0"/>
              <a:t>Indirect-left recursion</a:t>
            </a:r>
          </a:p>
          <a:p>
            <a:pPr lvl="1"/>
            <a:r>
              <a:rPr lang="en-US" altLang="en-US" sz="3200" dirty="0">
                <a:solidFill>
                  <a:srgbClr val="C00000"/>
                </a:solidFill>
                <a:latin typeface="Menlo"/>
              </a:rPr>
              <a:t>S =&gt; Aα | β </a:t>
            </a:r>
          </a:p>
          <a:p>
            <a:pPr lvl="1"/>
            <a:r>
              <a:rPr lang="en-US" altLang="en-US" sz="3200" dirty="0">
                <a:solidFill>
                  <a:srgbClr val="C00000"/>
                </a:solidFill>
                <a:latin typeface="Menlo"/>
              </a:rPr>
              <a:t>A =&gt; Sd  </a:t>
            </a:r>
          </a:p>
          <a:p>
            <a:endParaRPr lang="en-US" dirty="0"/>
          </a:p>
        </p:txBody>
      </p:sp>
    </p:spTree>
    <p:extLst>
      <p:ext uri="{BB962C8B-B14F-4D97-AF65-F5344CB8AC3E}">
        <p14:creationId xmlns:p14="http://schemas.microsoft.com/office/powerpoint/2010/main" val="108416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74951" y="365126"/>
            <a:ext cx="8440399" cy="1325563"/>
          </a:xfrm>
        </p:spPr>
        <p:txBody>
          <a:bodyPr>
            <a:normAutofit/>
          </a:bodyPr>
          <a:lstStyle/>
          <a:p>
            <a:pPr eaLnBrk="1" fontAlgn="auto" hangingPunct="1">
              <a:spcAft>
                <a:spcPts val="0"/>
              </a:spcAft>
              <a:defRPr/>
            </a:pPr>
            <a:r>
              <a:rPr lang="en-US" sz="3600" dirty="0"/>
              <a:t>Eliminating Left Recursion</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225E1E5-F6F8-4515-A0A5-5D77AE60A8B6}" type="slidenum">
              <a:rPr lang="en-US" altLang="en-US">
                <a:solidFill>
                  <a:srgbClr val="7B9899"/>
                </a:solidFill>
              </a:rPr>
              <a:pPr/>
              <a:t>54</a:t>
            </a:fld>
            <a:endParaRPr lang="en-US" altLang="en-US">
              <a:solidFill>
                <a:srgbClr val="7B9899"/>
              </a:solidFill>
            </a:endParaRPr>
          </a:p>
        </p:txBody>
      </p:sp>
      <p:sp>
        <p:nvSpPr>
          <p:cNvPr id="63492" name="Rectangle 3"/>
          <p:cNvSpPr>
            <a:spLocks noGrp="1" noChangeArrowheads="1"/>
          </p:cNvSpPr>
          <p:nvPr>
            <p:ph sz="quarter" idx="1"/>
          </p:nvPr>
        </p:nvSpPr>
        <p:spPr>
          <a:xfrm>
            <a:off x="301625" y="2130425"/>
            <a:ext cx="8504238" cy="3968750"/>
          </a:xfrm>
        </p:spPr>
        <p:txBody>
          <a:bodyPr/>
          <a:lstStyle/>
          <a:p>
            <a:pPr eaLnBrk="1" hangingPunct="1"/>
            <a:r>
              <a:rPr lang="en-US" altLang="en-US" dirty="0"/>
              <a:t>Given the following rule:  </a:t>
            </a:r>
          </a:p>
          <a:p>
            <a:pPr lvl="1"/>
            <a:r>
              <a:rPr lang="en-US" altLang="en-US" dirty="0">
                <a:solidFill>
                  <a:srgbClr val="C00000"/>
                </a:solidFill>
              </a:rPr>
              <a:t>A -&gt; A</a:t>
            </a:r>
            <a:r>
              <a:rPr lang="en-US" altLang="en-US" dirty="0">
                <a:solidFill>
                  <a:srgbClr val="C00000"/>
                </a:solidFill>
                <a:sym typeface="Symbol" panose="05050102010706020507" pitchFamily="18" charset="2"/>
              </a:rPr>
              <a:t> |</a:t>
            </a:r>
          </a:p>
          <a:p>
            <a:pPr eaLnBrk="1" hangingPunct="1"/>
            <a:r>
              <a:rPr lang="en-US" altLang="en-US" dirty="0">
                <a:sym typeface="Symbol" panose="05050102010706020507" pitchFamily="18" charset="2"/>
              </a:rPr>
              <a:t>The left recursion can be removed</a:t>
            </a:r>
          </a:p>
          <a:p>
            <a:pPr lvl="1" eaLnBrk="1" hangingPunct="1"/>
            <a:r>
              <a:rPr lang="en-US" altLang="en-US" dirty="0">
                <a:sym typeface="Symbol" panose="05050102010706020507" pitchFamily="18" charset="2"/>
              </a:rPr>
              <a:t>A-&gt;  </a:t>
            </a:r>
            <a:r>
              <a:rPr lang="en-US" altLang="en-US" dirty="0">
                <a:solidFill>
                  <a:srgbClr val="FF0000"/>
                </a:solidFill>
                <a:sym typeface="Symbol" panose="05050102010706020507" pitchFamily="18" charset="2"/>
              </a:rPr>
              <a:t>R</a:t>
            </a:r>
          </a:p>
          <a:p>
            <a:pPr lvl="1" eaLnBrk="1" hangingPunct="1"/>
            <a:r>
              <a:rPr lang="en-US" altLang="en-US" dirty="0">
                <a:solidFill>
                  <a:srgbClr val="FF0000"/>
                </a:solidFill>
                <a:sym typeface="Symbol" panose="05050102010706020507" pitchFamily="18" charset="2"/>
              </a:rPr>
              <a:t>R</a:t>
            </a:r>
            <a:r>
              <a:rPr lang="en-US" altLang="en-US" dirty="0">
                <a:sym typeface="Symbol" panose="05050102010706020507" pitchFamily="18" charset="2"/>
              </a:rPr>
              <a:t>-&gt; </a:t>
            </a:r>
            <a:r>
              <a:rPr lang="en-US" altLang="en-US" dirty="0">
                <a:solidFill>
                  <a:srgbClr val="FF0000"/>
                </a:solidFill>
                <a:sym typeface="Symbol" panose="05050102010706020507" pitchFamily="18" charset="2"/>
              </a:rPr>
              <a:t>R</a:t>
            </a:r>
            <a:r>
              <a:rPr lang="en-US" altLang="en-US" dirty="0">
                <a:sym typeface="Symbol" panose="05050102010706020507" pitchFamily="18" charset="2"/>
              </a:rPr>
              <a:t>|</a:t>
            </a:r>
            <a:r>
              <a:rPr lang="en-US" altLang="en-US" dirty="0">
                <a:solidFill>
                  <a:srgbClr val="00B050"/>
                </a:solidFill>
                <a:sym typeface="Symbol" panose="05050102010706020507" pitchFamily="18" charset="2"/>
              </a:rPr>
              <a:t></a:t>
            </a:r>
          </a:p>
          <a:p>
            <a:pPr eaLnBrk="1" hangingPunct="1"/>
            <a:r>
              <a:rPr lang="en-US" altLang="en-US" dirty="0"/>
              <a:t>The left-recursion elimination can be applied to Translation Scheme</a:t>
            </a:r>
          </a:p>
        </p:txBody>
      </p:sp>
    </p:spTree>
    <p:extLst>
      <p:ext uri="{BB962C8B-B14F-4D97-AF65-F5344CB8AC3E}">
        <p14:creationId xmlns:p14="http://schemas.microsoft.com/office/powerpoint/2010/main" val="26456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49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49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49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4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8515350" cy="1325563"/>
          </a:xfrm>
        </p:spPr>
        <p:txBody>
          <a:bodyPr/>
          <a:lstStyle/>
          <a:p>
            <a:r>
              <a:rPr lang="en-US" dirty="0"/>
              <a:t>Eliminating the indirect recursion</a:t>
            </a:r>
          </a:p>
        </p:txBody>
      </p:sp>
      <p:sp>
        <p:nvSpPr>
          <p:cNvPr id="3" name="Content Placeholder 2"/>
          <p:cNvSpPr>
            <a:spLocks noGrp="1"/>
          </p:cNvSpPr>
          <p:nvPr>
            <p:ph idx="1"/>
          </p:nvPr>
        </p:nvSpPr>
        <p:spPr>
          <a:xfrm>
            <a:off x="0" y="1956454"/>
            <a:ext cx="9054790" cy="4672946"/>
          </a:xfrm>
        </p:spPr>
        <p:txBody>
          <a:bodyPr>
            <a:normAutofit fontScale="25000" lnSpcReduction="20000"/>
          </a:bodyPr>
          <a:lstStyle/>
          <a:p>
            <a:pPr marL="228600" lvl="2">
              <a:spcBef>
                <a:spcPts val="1000"/>
              </a:spcBef>
            </a:pPr>
            <a:r>
              <a:rPr lang="en-US" altLang="en-US" sz="8000" dirty="0">
                <a:solidFill>
                  <a:srgbClr val="313131"/>
                </a:solidFill>
                <a:latin typeface="Menlo"/>
              </a:rPr>
              <a:t>For the production set</a:t>
            </a:r>
          </a:p>
          <a:p>
            <a:pPr marL="685800" lvl="3">
              <a:spcBef>
                <a:spcPts val="1000"/>
              </a:spcBef>
            </a:pPr>
            <a:r>
              <a:rPr lang="en-US" altLang="en-US" sz="8000" dirty="0">
                <a:solidFill>
                  <a:srgbClr val="C00000"/>
                </a:solidFill>
                <a:latin typeface="Menlo"/>
              </a:rPr>
              <a:t>S =&gt; Aα | β </a:t>
            </a:r>
          </a:p>
          <a:p>
            <a:pPr marL="685800" lvl="3">
              <a:spcBef>
                <a:spcPts val="1000"/>
              </a:spcBef>
            </a:pPr>
            <a:r>
              <a:rPr lang="en-US" altLang="en-US" sz="8000" dirty="0">
                <a:solidFill>
                  <a:srgbClr val="C00000"/>
                </a:solidFill>
                <a:latin typeface="Menlo"/>
              </a:rPr>
              <a:t>A =&gt; </a:t>
            </a:r>
            <a:r>
              <a:rPr lang="en-US" altLang="en-US" sz="8000" dirty="0" err="1">
                <a:solidFill>
                  <a:srgbClr val="C00000"/>
                </a:solidFill>
                <a:latin typeface="Menlo"/>
              </a:rPr>
              <a:t>Sd</a:t>
            </a:r>
            <a:r>
              <a:rPr lang="en-US" altLang="en-US" sz="8000" dirty="0">
                <a:solidFill>
                  <a:srgbClr val="C00000"/>
                </a:solidFill>
                <a:latin typeface="Menlo"/>
              </a:rPr>
              <a:t> </a:t>
            </a:r>
          </a:p>
          <a:p>
            <a:pPr marL="228600" lvl="2">
              <a:spcBef>
                <a:spcPts val="1000"/>
              </a:spcBef>
            </a:pPr>
            <a:r>
              <a:rPr lang="en-US" altLang="en-US" sz="8000" dirty="0">
                <a:solidFill>
                  <a:srgbClr val="313131"/>
                </a:solidFill>
                <a:latin typeface="Menlo"/>
              </a:rPr>
              <a:t>First: expand A by substituting in A for S</a:t>
            </a:r>
          </a:p>
          <a:p>
            <a:pPr marL="685800" lvl="3">
              <a:spcBef>
                <a:spcPts val="1000"/>
              </a:spcBef>
            </a:pPr>
            <a:r>
              <a:rPr lang="en-US" altLang="en-US" sz="8000" dirty="0">
                <a:solidFill>
                  <a:srgbClr val="009A44"/>
                </a:solidFill>
                <a:latin typeface="Menlo"/>
              </a:rPr>
              <a:t>S =&gt; Aα | β </a:t>
            </a:r>
          </a:p>
          <a:p>
            <a:pPr marL="685800" lvl="3">
              <a:spcBef>
                <a:spcPts val="1000"/>
              </a:spcBef>
            </a:pPr>
            <a:r>
              <a:rPr lang="en-US" altLang="en-US" sz="8000" dirty="0">
                <a:solidFill>
                  <a:srgbClr val="C00000"/>
                </a:solidFill>
                <a:latin typeface="Menlo"/>
              </a:rPr>
              <a:t>A =&gt; Aαd | βd</a:t>
            </a:r>
          </a:p>
          <a:p>
            <a:pPr marL="228600" lvl="2">
              <a:spcBef>
                <a:spcPts val="1000"/>
              </a:spcBef>
            </a:pPr>
            <a:r>
              <a:rPr lang="en-US" altLang="en-US" sz="8000" dirty="0">
                <a:solidFill>
                  <a:srgbClr val="313131"/>
                </a:solidFill>
                <a:latin typeface="Menlo"/>
              </a:rPr>
              <a:t>Second: remove Immediate Left Recursion from A</a:t>
            </a:r>
          </a:p>
          <a:p>
            <a:pPr marL="685800" lvl="3">
              <a:spcBef>
                <a:spcPts val="1000"/>
              </a:spcBef>
            </a:pPr>
            <a:r>
              <a:rPr lang="en-US" altLang="en-US" sz="8000" dirty="0">
                <a:solidFill>
                  <a:srgbClr val="C00000"/>
                </a:solidFill>
                <a:latin typeface="Menlo"/>
              </a:rPr>
              <a:t>A =&gt; β</a:t>
            </a:r>
            <a:r>
              <a:rPr lang="en-US" altLang="en-US" sz="8000" dirty="0" err="1">
                <a:solidFill>
                  <a:srgbClr val="C00000"/>
                </a:solidFill>
                <a:latin typeface="Menlo"/>
              </a:rPr>
              <a:t>d</a:t>
            </a:r>
            <a:r>
              <a:rPr lang="en-US" altLang="en-US" sz="8000" dirty="0" err="1">
                <a:solidFill>
                  <a:srgbClr val="0070C0"/>
                </a:solidFill>
                <a:latin typeface="Menlo"/>
              </a:rPr>
              <a:t>R</a:t>
            </a:r>
            <a:endParaRPr lang="en-US" altLang="en-US" sz="8000" dirty="0">
              <a:solidFill>
                <a:srgbClr val="0070C0"/>
              </a:solidFill>
              <a:latin typeface="Menlo"/>
            </a:endParaRPr>
          </a:p>
          <a:p>
            <a:pPr marL="685800" lvl="3">
              <a:spcBef>
                <a:spcPts val="1000"/>
              </a:spcBef>
            </a:pPr>
            <a:r>
              <a:rPr lang="en-US" altLang="en-US" sz="8000" dirty="0">
                <a:solidFill>
                  <a:srgbClr val="0070C0"/>
                </a:solidFill>
                <a:latin typeface="Menlo"/>
              </a:rPr>
              <a:t>R =&gt; α</a:t>
            </a:r>
            <a:r>
              <a:rPr lang="en-US" altLang="en-US" sz="8000" dirty="0" err="1">
                <a:solidFill>
                  <a:srgbClr val="0070C0"/>
                </a:solidFill>
                <a:latin typeface="Menlo"/>
              </a:rPr>
              <a:t>dR</a:t>
            </a:r>
            <a:r>
              <a:rPr lang="en-US" altLang="en-US" sz="8000" dirty="0">
                <a:solidFill>
                  <a:srgbClr val="0070C0"/>
                </a:solidFill>
                <a:latin typeface="Menlo"/>
              </a:rPr>
              <a:t>| </a:t>
            </a:r>
            <a:r>
              <a:rPr lang="en-US" altLang="en-US" sz="8000" dirty="0" err="1">
                <a:solidFill>
                  <a:srgbClr val="0070C0"/>
                </a:solidFill>
                <a:latin typeface="Menlo"/>
              </a:rPr>
              <a:t>ɛ</a:t>
            </a:r>
            <a:endParaRPr lang="en-US" altLang="en-US" sz="8000" dirty="0">
              <a:solidFill>
                <a:srgbClr val="0070C0"/>
              </a:solidFill>
              <a:latin typeface="Menlo"/>
            </a:endParaRPr>
          </a:p>
          <a:p>
            <a:pPr marL="228600" lvl="2">
              <a:spcBef>
                <a:spcPts val="1000"/>
              </a:spcBef>
            </a:pPr>
            <a:r>
              <a:rPr lang="en-US" altLang="en-US" sz="8000" dirty="0">
                <a:latin typeface="Menlo"/>
              </a:rPr>
              <a:t>Final Result: Put them all together</a:t>
            </a:r>
          </a:p>
          <a:p>
            <a:pPr marL="685800" lvl="3">
              <a:spcBef>
                <a:spcPts val="1000"/>
              </a:spcBef>
            </a:pPr>
            <a:r>
              <a:rPr lang="en-US" altLang="en-US" sz="8000" dirty="0">
                <a:solidFill>
                  <a:srgbClr val="009A44"/>
                </a:solidFill>
                <a:latin typeface="Menlo"/>
              </a:rPr>
              <a:t>S =&gt; Aα | β </a:t>
            </a:r>
          </a:p>
          <a:p>
            <a:pPr marL="685800" lvl="3">
              <a:spcBef>
                <a:spcPts val="1000"/>
              </a:spcBef>
            </a:pPr>
            <a:r>
              <a:rPr lang="en-US" altLang="en-US" sz="8000" dirty="0">
                <a:solidFill>
                  <a:srgbClr val="C00000"/>
                </a:solidFill>
                <a:latin typeface="Menlo"/>
              </a:rPr>
              <a:t>A =&gt; β</a:t>
            </a:r>
            <a:r>
              <a:rPr lang="en-US" altLang="en-US" sz="8000" dirty="0" err="1">
                <a:solidFill>
                  <a:srgbClr val="C00000"/>
                </a:solidFill>
                <a:latin typeface="Menlo"/>
              </a:rPr>
              <a:t>d</a:t>
            </a:r>
            <a:r>
              <a:rPr lang="en-US" altLang="en-US" sz="8000" dirty="0" err="1">
                <a:solidFill>
                  <a:srgbClr val="0070C0"/>
                </a:solidFill>
                <a:latin typeface="Menlo"/>
              </a:rPr>
              <a:t>R</a:t>
            </a:r>
            <a:endParaRPr lang="en-US" altLang="en-US" sz="8000" dirty="0">
              <a:solidFill>
                <a:srgbClr val="0070C0"/>
              </a:solidFill>
              <a:latin typeface="Menlo"/>
            </a:endParaRPr>
          </a:p>
          <a:p>
            <a:pPr marL="685800" lvl="3">
              <a:spcBef>
                <a:spcPts val="1000"/>
              </a:spcBef>
            </a:pPr>
            <a:r>
              <a:rPr lang="en-US" altLang="en-US" sz="8000" dirty="0">
                <a:solidFill>
                  <a:srgbClr val="0070C0"/>
                </a:solidFill>
                <a:latin typeface="Menlo"/>
              </a:rPr>
              <a:t>R =&gt; α</a:t>
            </a:r>
            <a:r>
              <a:rPr lang="en-US" altLang="en-US" sz="8000" dirty="0" err="1">
                <a:solidFill>
                  <a:srgbClr val="0070C0"/>
                </a:solidFill>
                <a:latin typeface="Menlo"/>
              </a:rPr>
              <a:t>dR</a:t>
            </a:r>
            <a:r>
              <a:rPr lang="en-US" altLang="en-US" sz="8000" dirty="0">
                <a:solidFill>
                  <a:srgbClr val="0070C0"/>
                </a:solidFill>
                <a:latin typeface="Menlo"/>
              </a:rPr>
              <a:t>| </a:t>
            </a:r>
            <a:r>
              <a:rPr lang="en-US" altLang="en-US" sz="8000" dirty="0" err="1">
                <a:solidFill>
                  <a:srgbClr val="0070C0"/>
                </a:solidFill>
                <a:latin typeface="Menlo"/>
              </a:rPr>
              <a:t>ɛ</a:t>
            </a:r>
            <a:endParaRPr lang="en-US" altLang="en-US" sz="8000" dirty="0">
              <a:solidFill>
                <a:srgbClr val="0070C0"/>
              </a:solidFill>
              <a:latin typeface="Menlo"/>
            </a:endParaRPr>
          </a:p>
          <a:p>
            <a:pPr marL="685800" lvl="3">
              <a:spcBef>
                <a:spcPts val="1000"/>
              </a:spcBef>
            </a:pPr>
            <a:endParaRPr lang="en-US" altLang="en-US" sz="3600" dirty="0">
              <a:solidFill>
                <a:srgbClr val="0070C0"/>
              </a:solidFill>
              <a:latin typeface="Menlo"/>
            </a:endParaRPr>
          </a:p>
          <a:p>
            <a:pPr marL="457200" lvl="3" indent="0">
              <a:spcBef>
                <a:spcPts val="1000"/>
              </a:spcBef>
              <a:buNone/>
            </a:pPr>
            <a:r>
              <a:rPr lang="en-US" altLang="en-US" dirty="0">
                <a:solidFill>
                  <a:srgbClr val="313131"/>
                </a:solidFill>
                <a:latin typeface="Menlo"/>
              </a:rPr>
              <a:t> </a:t>
            </a:r>
          </a:p>
          <a:p>
            <a:endParaRPr lang="en-US" dirty="0"/>
          </a:p>
        </p:txBody>
      </p:sp>
    </p:spTree>
    <p:extLst>
      <p:ext uri="{BB962C8B-B14F-4D97-AF65-F5344CB8AC3E}">
        <p14:creationId xmlns:p14="http://schemas.microsoft.com/office/powerpoint/2010/main" val="400003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66517" y="364331"/>
            <a:ext cx="9019293" cy="1325563"/>
          </a:xfrm>
        </p:spPr>
        <p:txBody>
          <a:bodyPr>
            <a:normAutofit/>
          </a:bodyPr>
          <a:lstStyle/>
          <a:p>
            <a:pPr eaLnBrk="1" fontAlgn="auto" hangingPunct="1">
              <a:spcAft>
                <a:spcPts val="0"/>
              </a:spcAft>
              <a:defRPr/>
            </a:pPr>
            <a:r>
              <a:rPr lang="en-US" dirty="0"/>
              <a:t>General technique for eliminating left recursion</a:t>
            </a:r>
          </a:p>
        </p:txBody>
      </p:sp>
      <p:sp>
        <p:nvSpPr>
          <p:cNvPr id="6" name="Slide Number Placeholder 5"/>
          <p:cNvSpPr>
            <a:spLocks noGrp="1"/>
          </p:cNvSpPr>
          <p:nvPr>
            <p:ph type="sldNum" sz="quarter" idx="4294967295"/>
          </p:nvPr>
        </p:nvSpPr>
        <p:spPr>
          <a:xfrm>
            <a:off x="4347563" y="6223362"/>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CDCFF13-797F-4543-B679-E8566D12BE03}" type="slidenum">
              <a:rPr lang="en-US" altLang="en-US">
                <a:solidFill>
                  <a:srgbClr val="7B9899"/>
                </a:solidFill>
              </a:rPr>
              <a:pPr/>
              <a:t>56</a:t>
            </a:fld>
            <a:endParaRPr lang="en-US" altLang="en-US" dirty="0">
              <a:solidFill>
                <a:srgbClr val="7B9899"/>
              </a:solidFill>
            </a:endParaRPr>
          </a:p>
        </p:txBody>
      </p:sp>
      <p:sp>
        <p:nvSpPr>
          <p:cNvPr id="64516" name="Rectangle 3"/>
          <p:cNvSpPr>
            <a:spLocks noGrp="1" noChangeArrowheads="1"/>
          </p:cNvSpPr>
          <p:nvPr>
            <p:ph sz="quarter" idx="1"/>
          </p:nvPr>
        </p:nvSpPr>
        <p:spPr>
          <a:xfrm>
            <a:off x="301625" y="2034745"/>
            <a:ext cx="8504238" cy="4064429"/>
          </a:xfrm>
        </p:spPr>
        <p:txBody>
          <a:bodyPr/>
          <a:lstStyle/>
          <a:p>
            <a:pPr eaLnBrk="1" hangingPunct="1"/>
            <a:r>
              <a:rPr lang="en-US" altLang="en-US" sz="3600" dirty="0"/>
              <a:t>Suppose A -&gt; A</a:t>
            </a:r>
            <a:r>
              <a:rPr lang="en-US" altLang="en-US" sz="3600" dirty="0">
                <a:sym typeface="Symbol" panose="05050102010706020507" pitchFamily="18" charset="2"/>
              </a:rPr>
              <a:t> |A|</a:t>
            </a:r>
          </a:p>
          <a:p>
            <a:pPr eaLnBrk="1" hangingPunct="1"/>
            <a:r>
              <a:rPr lang="en-US" altLang="en-US" sz="3600" dirty="0">
                <a:sym typeface="Symbol" panose="05050102010706020507" pitchFamily="18" charset="2"/>
              </a:rPr>
              <a:t>Into</a:t>
            </a:r>
          </a:p>
          <a:p>
            <a:pPr lvl="1" eaLnBrk="1" hangingPunct="1"/>
            <a:r>
              <a:rPr lang="en-US" altLang="en-US" sz="3200" dirty="0">
                <a:solidFill>
                  <a:srgbClr val="C00000"/>
                </a:solidFill>
                <a:sym typeface="Symbol" panose="05050102010706020507" pitchFamily="18" charset="2"/>
              </a:rPr>
              <a:t>A-&gt; </a:t>
            </a:r>
            <a:r>
              <a:rPr lang="en-US" altLang="en-US" sz="3200" b="1" dirty="0">
                <a:solidFill>
                  <a:srgbClr val="C00000"/>
                </a:solidFill>
                <a:sym typeface="Symbol" panose="05050102010706020507" pitchFamily="18" charset="2"/>
              </a:rPr>
              <a:t>R</a:t>
            </a:r>
          </a:p>
          <a:p>
            <a:pPr lvl="1" eaLnBrk="1" hangingPunct="1"/>
            <a:r>
              <a:rPr lang="en-US" altLang="en-US" sz="3200" b="1" dirty="0">
                <a:solidFill>
                  <a:srgbClr val="C00000"/>
                </a:solidFill>
                <a:sym typeface="Symbol" panose="05050102010706020507" pitchFamily="18" charset="2"/>
              </a:rPr>
              <a:t>R</a:t>
            </a:r>
            <a:r>
              <a:rPr lang="en-US" altLang="en-US" sz="3200" dirty="0">
                <a:solidFill>
                  <a:srgbClr val="C00000"/>
                </a:solidFill>
                <a:sym typeface="Symbol" panose="05050102010706020507" pitchFamily="18" charset="2"/>
              </a:rPr>
              <a:t>-&gt; R| R| </a:t>
            </a:r>
          </a:p>
          <a:p>
            <a:pPr lvl="1" eaLnBrk="1" hangingPunct="1"/>
            <a:endParaRPr lang="en-US" altLang="en-US" dirty="0"/>
          </a:p>
        </p:txBody>
      </p:sp>
    </p:spTree>
    <p:extLst>
      <p:ext uri="{BB962C8B-B14F-4D97-AF65-F5344CB8AC3E}">
        <p14:creationId xmlns:p14="http://schemas.microsoft.com/office/powerpoint/2010/main" val="401640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81509" y="364331"/>
            <a:ext cx="7886700" cy="1325563"/>
          </a:xfrm>
        </p:spPr>
        <p:txBody>
          <a:bodyPr>
            <a:normAutofit/>
          </a:bodyPr>
          <a:lstStyle/>
          <a:p>
            <a:pPr eaLnBrk="1" fontAlgn="auto" hangingPunct="1">
              <a:spcAft>
                <a:spcPts val="0"/>
              </a:spcAft>
              <a:defRPr/>
            </a:pPr>
            <a:r>
              <a:rPr lang="en-US" dirty="0">
                <a:sym typeface="Symbol" pitchFamily="18" charset="2"/>
              </a:rPr>
              <a:t>Elimination of let recursion infix-postfix</a:t>
            </a:r>
          </a:p>
        </p:txBody>
      </p:sp>
      <p:sp>
        <p:nvSpPr>
          <p:cNvPr id="6" name="Slide Number Placeholder 5"/>
          <p:cNvSpPr>
            <a:spLocks noGrp="1"/>
          </p:cNvSpPr>
          <p:nvPr>
            <p:ph type="sldNum" sz="quarter" idx="4294967295"/>
          </p:nvPr>
        </p:nvSpPr>
        <p:spPr>
          <a:xfrm>
            <a:off x="4196196" y="6182175"/>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2017BF-4A7A-4829-9846-9417B78DA070}" type="slidenum">
              <a:rPr lang="en-US" altLang="en-US">
                <a:solidFill>
                  <a:srgbClr val="7B9899"/>
                </a:solidFill>
              </a:rPr>
              <a:pPr/>
              <a:t>57</a:t>
            </a:fld>
            <a:endParaRPr lang="en-US" altLang="en-US" dirty="0">
              <a:solidFill>
                <a:srgbClr val="7B9899"/>
              </a:solidFill>
            </a:endParaRPr>
          </a:p>
        </p:txBody>
      </p:sp>
      <p:sp>
        <p:nvSpPr>
          <p:cNvPr id="65540" name="Rectangle 3"/>
          <p:cNvSpPr>
            <a:spLocks noGrp="1" noChangeArrowheads="1"/>
          </p:cNvSpPr>
          <p:nvPr>
            <p:ph sz="quarter" idx="1"/>
          </p:nvPr>
        </p:nvSpPr>
        <p:spPr>
          <a:xfrm>
            <a:off x="0" y="1993557"/>
            <a:ext cx="9144000" cy="4105618"/>
          </a:xfrm>
        </p:spPr>
        <p:txBody>
          <a:bodyPr/>
          <a:lstStyle/>
          <a:p>
            <a:pPr eaLnBrk="1" hangingPunct="1"/>
            <a:r>
              <a:rPr lang="en-US" altLang="en-US" sz="2800" dirty="0"/>
              <a:t>expr</a:t>
            </a:r>
            <a:r>
              <a:rPr lang="en-US" altLang="en-US" sz="2800" dirty="0">
                <a:sym typeface="Symbol" panose="05050102010706020507" pitchFamily="18" charset="2"/>
              </a:rPr>
              <a:t> expr + term {</a:t>
            </a:r>
            <a:r>
              <a:rPr lang="en-US" altLang="en-US" dirty="0">
                <a:solidFill>
                  <a:srgbClr val="009A44"/>
                </a:solidFill>
                <a:sym typeface="Symbol" panose="05050102010706020507" pitchFamily="18" charset="2"/>
              </a:rPr>
              <a:t>print (‘+’) </a:t>
            </a:r>
            <a:r>
              <a:rPr lang="en-US" altLang="en-US" sz="2800" dirty="0">
                <a:sym typeface="Symbol" panose="05050102010706020507" pitchFamily="18" charset="2"/>
              </a:rPr>
              <a:t>}|expr - term {</a:t>
            </a:r>
            <a:r>
              <a:rPr lang="en-US" altLang="en-US" dirty="0">
                <a:solidFill>
                  <a:srgbClr val="009A44"/>
                </a:solidFill>
                <a:sym typeface="Symbol" panose="05050102010706020507" pitchFamily="18" charset="2"/>
              </a:rPr>
              <a:t>print (‘-’) </a:t>
            </a:r>
            <a:r>
              <a:rPr lang="en-US" altLang="en-US" sz="2800" dirty="0">
                <a:sym typeface="Symbol" panose="05050102010706020507" pitchFamily="18" charset="2"/>
              </a:rPr>
              <a:t>} |term</a:t>
            </a:r>
          </a:p>
          <a:p>
            <a:pPr eaLnBrk="1" hangingPunct="1"/>
            <a:r>
              <a:rPr lang="en-US" altLang="en-US" sz="2800" dirty="0"/>
              <a:t>term</a:t>
            </a:r>
            <a:r>
              <a:rPr lang="en-US" altLang="en-US" sz="2800" dirty="0">
                <a:sym typeface="Symbol" panose="05050102010706020507" pitchFamily="18" charset="2"/>
              </a:rPr>
              <a:t>0 {</a:t>
            </a:r>
            <a:r>
              <a:rPr lang="en-US" altLang="en-US" sz="2800" dirty="0">
                <a:solidFill>
                  <a:srgbClr val="009A44"/>
                </a:solidFill>
                <a:sym typeface="Symbol" panose="05050102010706020507" pitchFamily="18" charset="2"/>
              </a:rPr>
              <a:t>print (‘0’) </a:t>
            </a:r>
            <a:r>
              <a:rPr lang="en-US" altLang="en-US" sz="2800" dirty="0">
                <a:sym typeface="Symbol" panose="05050102010706020507" pitchFamily="18" charset="2"/>
              </a:rPr>
              <a:t>}</a:t>
            </a:r>
          </a:p>
          <a:p>
            <a:pPr eaLnBrk="1" hangingPunct="1"/>
            <a:r>
              <a:rPr lang="en-US" altLang="en-US" sz="2800" dirty="0"/>
              <a:t>term</a:t>
            </a:r>
            <a:r>
              <a:rPr lang="en-US" altLang="en-US" sz="2800" dirty="0">
                <a:sym typeface="Symbol" panose="05050102010706020507" pitchFamily="18" charset="2"/>
              </a:rPr>
              <a:t>1 {</a:t>
            </a:r>
            <a:r>
              <a:rPr lang="en-US" altLang="en-US" dirty="0">
                <a:solidFill>
                  <a:srgbClr val="009A44"/>
                </a:solidFill>
                <a:sym typeface="Symbol" panose="05050102010706020507" pitchFamily="18" charset="2"/>
              </a:rPr>
              <a:t>print (‘1’) </a:t>
            </a:r>
            <a:r>
              <a:rPr lang="en-US" altLang="en-US" sz="2800" dirty="0">
                <a:sym typeface="Symbol" panose="05050102010706020507" pitchFamily="18" charset="2"/>
              </a:rPr>
              <a:t>}</a:t>
            </a:r>
          </a:p>
          <a:p>
            <a:pPr eaLnBrk="1" hangingPunct="1"/>
            <a:r>
              <a:rPr lang="en-US" altLang="en-US" sz="2800" dirty="0"/>
              <a:t>term</a:t>
            </a:r>
            <a:r>
              <a:rPr lang="en-US" altLang="en-US" sz="2800" dirty="0">
                <a:sym typeface="Symbol" panose="05050102010706020507" pitchFamily="18" charset="2"/>
              </a:rPr>
              <a:t>2 {</a:t>
            </a:r>
            <a:r>
              <a:rPr lang="en-US" altLang="en-US" dirty="0">
                <a:solidFill>
                  <a:srgbClr val="009A44"/>
                </a:solidFill>
                <a:sym typeface="Symbol" panose="05050102010706020507" pitchFamily="18" charset="2"/>
              </a:rPr>
              <a:t>print (‘2’) </a:t>
            </a:r>
            <a:r>
              <a:rPr lang="en-US" altLang="en-US" sz="2800" dirty="0">
                <a:sym typeface="Symbol" panose="05050102010706020507" pitchFamily="18" charset="2"/>
              </a:rPr>
              <a:t>}</a:t>
            </a:r>
          </a:p>
          <a:p>
            <a:pPr eaLnBrk="1" hangingPunct="1"/>
            <a:r>
              <a:rPr lang="en-US" altLang="en-US" sz="2800" dirty="0"/>
              <a:t>term</a:t>
            </a:r>
            <a:r>
              <a:rPr lang="en-US" altLang="en-US" sz="2800" dirty="0">
                <a:sym typeface="Symbol" panose="05050102010706020507" pitchFamily="18" charset="2"/>
              </a:rPr>
              <a:t>3 {</a:t>
            </a:r>
            <a:r>
              <a:rPr lang="en-US" altLang="en-US" dirty="0">
                <a:solidFill>
                  <a:srgbClr val="009A44"/>
                </a:solidFill>
                <a:sym typeface="Symbol" panose="05050102010706020507" pitchFamily="18" charset="2"/>
              </a:rPr>
              <a:t>print (‘3’) </a:t>
            </a:r>
            <a:r>
              <a:rPr lang="en-US" altLang="en-US" sz="2800" dirty="0">
                <a:sym typeface="Symbol" panose="05050102010706020507" pitchFamily="18" charset="2"/>
              </a:rPr>
              <a:t>}</a:t>
            </a:r>
          </a:p>
          <a:p>
            <a:pPr eaLnBrk="1" hangingPunct="1"/>
            <a:r>
              <a:rPr lang="en-US" altLang="en-US" sz="2800" dirty="0">
                <a:sym typeface="Symbol" panose="05050102010706020507" pitchFamily="18" charset="2"/>
              </a:rPr>
              <a:t>         …</a:t>
            </a:r>
          </a:p>
          <a:p>
            <a:pPr eaLnBrk="1" hangingPunct="1"/>
            <a:r>
              <a:rPr lang="en-US" altLang="en-US" sz="2800" dirty="0"/>
              <a:t>term</a:t>
            </a:r>
            <a:r>
              <a:rPr lang="en-US" altLang="en-US" sz="2800" dirty="0">
                <a:sym typeface="Symbol" panose="05050102010706020507" pitchFamily="18" charset="2"/>
              </a:rPr>
              <a:t>9 {</a:t>
            </a:r>
            <a:r>
              <a:rPr lang="en-US" altLang="en-US" dirty="0">
                <a:solidFill>
                  <a:srgbClr val="009A44"/>
                </a:solidFill>
                <a:sym typeface="Symbol" panose="05050102010706020507" pitchFamily="18" charset="2"/>
              </a:rPr>
              <a:t>print (‘9’) </a:t>
            </a:r>
            <a:r>
              <a:rPr lang="en-US" altLang="en-US" sz="2800" dirty="0">
                <a:sym typeface="Symbol" panose="05050102010706020507" pitchFamily="18" charset="2"/>
              </a:rPr>
              <a:t>}</a:t>
            </a:r>
          </a:p>
        </p:txBody>
      </p:sp>
    </p:spTree>
    <p:extLst>
      <p:ext uri="{BB962C8B-B14F-4D97-AF65-F5344CB8AC3E}">
        <p14:creationId xmlns:p14="http://schemas.microsoft.com/office/powerpoint/2010/main" val="1485117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27416" y="365126"/>
            <a:ext cx="8387934" cy="1325563"/>
          </a:xfrm>
        </p:spPr>
        <p:txBody>
          <a:bodyPr>
            <a:normAutofit/>
          </a:bodyPr>
          <a:lstStyle/>
          <a:p>
            <a:pPr eaLnBrk="1" fontAlgn="auto" hangingPunct="1">
              <a:spcAft>
                <a:spcPts val="0"/>
              </a:spcAft>
              <a:defRPr/>
            </a:pPr>
            <a:r>
              <a:rPr lang="en-US" dirty="0"/>
              <a:t>Figure 2.21 (eliminate left recursion)</a:t>
            </a:r>
          </a:p>
        </p:txBody>
      </p:sp>
      <p:sp>
        <p:nvSpPr>
          <p:cNvPr id="6" name="Slide Number Placeholder 5"/>
          <p:cNvSpPr>
            <a:spLocks noGrp="1"/>
          </p:cNvSpPr>
          <p:nvPr>
            <p:ph type="sldNum" sz="quarter" idx="4294967295"/>
          </p:nvPr>
        </p:nvSpPr>
        <p:spPr>
          <a:xfrm>
            <a:off x="4528705" y="6156065"/>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A2AE05-5DA4-454A-BCD5-7B31E9FD1CD7}" type="slidenum">
              <a:rPr lang="en-US" altLang="en-US">
                <a:solidFill>
                  <a:srgbClr val="7B9899"/>
                </a:solidFill>
              </a:rPr>
              <a:pPr/>
              <a:t>58</a:t>
            </a:fld>
            <a:endParaRPr lang="en-US" altLang="en-US" dirty="0">
              <a:solidFill>
                <a:srgbClr val="7B9899"/>
              </a:solidFill>
            </a:endParaRPr>
          </a:p>
        </p:txBody>
      </p:sp>
      <p:pic>
        <p:nvPicPr>
          <p:cNvPr id="66564"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04650" y="2185639"/>
            <a:ext cx="8024703" cy="2877015"/>
          </a:xfrm>
          <a:noFill/>
        </p:spPr>
      </p:pic>
    </p:spTree>
    <p:extLst>
      <p:ext uri="{BB962C8B-B14F-4D97-AF65-F5344CB8AC3E}">
        <p14:creationId xmlns:p14="http://schemas.microsoft.com/office/powerpoint/2010/main" val="2123616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of 9-5+2: going from left-to-right</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3047" y="2433858"/>
            <a:ext cx="7142705" cy="287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p:cNvSpPr/>
          <p:nvPr/>
        </p:nvSpPr>
        <p:spPr>
          <a:xfrm>
            <a:off x="1316334" y="2536236"/>
            <a:ext cx="5725162" cy="2369046"/>
          </a:xfrm>
          <a:custGeom>
            <a:avLst/>
            <a:gdLst>
              <a:gd name="connsiteX0" fmla="*/ 1282428 w 5725162"/>
              <a:gd name="connsiteY0" fmla="*/ 0 h 2369046"/>
              <a:gd name="connsiteX1" fmla="*/ 11189 w 5725162"/>
              <a:gd name="connsiteY1" fmla="*/ 1271239 h 2369046"/>
              <a:gd name="connsiteX2" fmla="*/ 1929198 w 5725162"/>
              <a:gd name="connsiteY2" fmla="*/ 1304693 h 2369046"/>
              <a:gd name="connsiteX3" fmla="*/ 2040710 w 5725162"/>
              <a:gd name="connsiteY3" fmla="*/ 1773044 h 2369046"/>
              <a:gd name="connsiteX4" fmla="*/ 3579579 w 5725162"/>
              <a:gd name="connsiteY4" fmla="*/ 1817649 h 2369046"/>
              <a:gd name="connsiteX5" fmla="*/ 3367706 w 5725162"/>
              <a:gd name="connsiteY5" fmla="*/ 1349297 h 2369046"/>
              <a:gd name="connsiteX6" fmla="*/ 3992174 w 5725162"/>
              <a:gd name="connsiteY6" fmla="*/ 1338146 h 2369046"/>
              <a:gd name="connsiteX7" fmla="*/ 4059081 w 5725162"/>
              <a:gd name="connsiteY7" fmla="*/ 2263697 h 2369046"/>
              <a:gd name="connsiteX8" fmla="*/ 5586798 w 5725162"/>
              <a:gd name="connsiteY8" fmla="*/ 2297151 h 2369046"/>
              <a:gd name="connsiteX9" fmla="*/ 5653706 w 5725162"/>
              <a:gd name="connsiteY9" fmla="*/ 1806497 h 2369046"/>
              <a:gd name="connsiteX10" fmla="*/ 5653706 w 5725162"/>
              <a:gd name="connsiteY10" fmla="*/ 1806497 h 236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5162" h="2369046">
                <a:moveTo>
                  <a:pt x="1282428" y="0"/>
                </a:moveTo>
                <a:cubicBezTo>
                  <a:pt x="592911" y="526895"/>
                  <a:pt x="-96606" y="1053790"/>
                  <a:pt x="11189" y="1271239"/>
                </a:cubicBezTo>
                <a:cubicBezTo>
                  <a:pt x="118984" y="1488688"/>
                  <a:pt x="1590944" y="1221059"/>
                  <a:pt x="1929198" y="1304693"/>
                </a:cubicBezTo>
                <a:cubicBezTo>
                  <a:pt x="2267452" y="1388327"/>
                  <a:pt x="1765647" y="1687551"/>
                  <a:pt x="2040710" y="1773044"/>
                </a:cubicBezTo>
                <a:cubicBezTo>
                  <a:pt x="2315773" y="1858537"/>
                  <a:pt x="3358413" y="1888273"/>
                  <a:pt x="3579579" y="1817649"/>
                </a:cubicBezTo>
                <a:cubicBezTo>
                  <a:pt x="3800745" y="1747025"/>
                  <a:pt x="3298940" y="1429214"/>
                  <a:pt x="3367706" y="1349297"/>
                </a:cubicBezTo>
                <a:cubicBezTo>
                  <a:pt x="3436472" y="1269380"/>
                  <a:pt x="3876945" y="1185746"/>
                  <a:pt x="3992174" y="1338146"/>
                </a:cubicBezTo>
                <a:cubicBezTo>
                  <a:pt x="4107403" y="1490546"/>
                  <a:pt x="3793310" y="2103863"/>
                  <a:pt x="4059081" y="2263697"/>
                </a:cubicBezTo>
                <a:cubicBezTo>
                  <a:pt x="4324852" y="2423531"/>
                  <a:pt x="5321027" y="2373351"/>
                  <a:pt x="5586798" y="2297151"/>
                </a:cubicBezTo>
                <a:cubicBezTo>
                  <a:pt x="5852569" y="2220951"/>
                  <a:pt x="5653706" y="1806497"/>
                  <a:pt x="5653706" y="1806497"/>
                </a:cubicBezTo>
                <a:lnTo>
                  <a:pt x="5653706" y="1806497"/>
                </a:ln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56460" y="201612"/>
            <a:ext cx="7886700" cy="1325563"/>
          </a:xfrm>
        </p:spPr>
        <p:txBody>
          <a:bodyPr/>
          <a:lstStyle/>
          <a:p>
            <a:pPr eaLnBrk="1" hangingPunct="1"/>
            <a:r>
              <a:rPr lang="en-US" altLang="en-US" dirty="0"/>
              <a:t>Lexical analyzer</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12416B-13ED-479D-A6D8-443F3909A9EA}" type="slidenum">
              <a:rPr lang="en-US" altLang="en-US">
                <a:solidFill>
                  <a:srgbClr val="7B9899"/>
                </a:solidFill>
              </a:rPr>
              <a:pPr/>
              <a:t>6</a:t>
            </a:fld>
            <a:endParaRPr lang="en-US" altLang="en-US">
              <a:solidFill>
                <a:srgbClr val="7B9899"/>
              </a:solidFill>
            </a:endParaRPr>
          </a:p>
        </p:txBody>
      </p:sp>
      <p:sp>
        <p:nvSpPr>
          <p:cNvPr id="19460" name="Content Placeholder 2"/>
          <p:cNvSpPr>
            <a:spLocks noGrp="1"/>
          </p:cNvSpPr>
          <p:nvPr>
            <p:ph sz="quarter" idx="1"/>
          </p:nvPr>
        </p:nvSpPr>
        <p:spPr>
          <a:xfrm>
            <a:off x="156460" y="1931910"/>
            <a:ext cx="8987539" cy="4572000"/>
          </a:xfrm>
        </p:spPr>
        <p:txBody>
          <a:bodyPr>
            <a:normAutofit/>
          </a:bodyPr>
          <a:lstStyle/>
          <a:p>
            <a:pPr eaLnBrk="1" hangingPunct="1"/>
            <a:r>
              <a:rPr lang="en-US" altLang="en-US" sz="3200" dirty="0"/>
              <a:t>Lexical (or Lex)</a:t>
            </a:r>
          </a:p>
          <a:p>
            <a:pPr lvl="1" eaLnBrk="1" hangingPunct="1"/>
            <a:r>
              <a:rPr lang="en-US" altLang="en-US" sz="3200" dirty="0">
                <a:solidFill>
                  <a:srgbClr val="C00000"/>
                </a:solidFill>
              </a:rPr>
              <a:t>Breaks down the stream of characters (e.g., identifiers)  into tokens </a:t>
            </a:r>
          </a:p>
          <a:p>
            <a:pPr lvl="1" eaLnBrk="1" hangingPunct="1"/>
            <a:r>
              <a:rPr lang="en-US" altLang="en-US" sz="3200" dirty="0">
                <a:solidFill>
                  <a:srgbClr val="C00000"/>
                </a:solidFill>
              </a:rPr>
              <a:t>E.g.,</a:t>
            </a:r>
            <a:endParaRPr lang="en-US" altLang="en-US" sz="3200" dirty="0">
              <a:solidFill>
                <a:srgbClr val="0070C0"/>
              </a:solidFill>
            </a:endParaRPr>
          </a:p>
          <a:p>
            <a:pPr lvl="2"/>
            <a:r>
              <a:rPr lang="en-US" altLang="en-US" sz="3200" dirty="0">
                <a:solidFill>
                  <a:srgbClr val="0070C0"/>
                </a:solidFill>
              </a:rPr>
              <a:t> Input: Position+ 1  </a:t>
            </a:r>
          </a:p>
          <a:p>
            <a:pPr lvl="2"/>
            <a:r>
              <a:rPr lang="en-US" altLang="en-US" sz="3200" dirty="0">
                <a:solidFill>
                  <a:srgbClr val="0070C0"/>
                </a:solidFill>
              </a:rPr>
              <a:t>Output: &lt;ID, position&gt; &lt;plus-sign +&gt; &lt;Num, 1&gt;</a:t>
            </a:r>
          </a:p>
        </p:txBody>
      </p:sp>
    </p:spTree>
    <p:extLst>
      <p:ext uri="{BB962C8B-B14F-4D97-AF65-F5344CB8AC3E}">
        <p14:creationId xmlns:p14="http://schemas.microsoft.com/office/powerpoint/2010/main" val="397479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6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using tail recursion</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874" y="2011555"/>
            <a:ext cx="8441472" cy="476838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6802244" y="3735659"/>
            <a:ext cx="847493" cy="1115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6802244" y="4289503"/>
            <a:ext cx="847493" cy="1115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3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73EBAF-14C3-4CB7-8940-D271FA4E6126}" type="slidenum">
              <a:rPr lang="en-US" altLang="en-US">
                <a:solidFill>
                  <a:srgbClr val="FFFFFF"/>
                </a:solidFill>
              </a:rPr>
              <a:pPr/>
              <a:t>61</a:t>
            </a:fld>
            <a:endParaRPr lang="en-US" altLang="en-US">
              <a:solidFill>
                <a:srgbClr val="FFFFFF"/>
              </a:solidFill>
            </a:endParaRPr>
          </a:p>
        </p:txBody>
      </p:sp>
      <p:pic>
        <p:nvPicPr>
          <p:cNvPr id="696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686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81741" y="0"/>
            <a:ext cx="8962505" cy="1494263"/>
          </a:xfrm>
          <a:prstGeom prst="rect">
            <a:avLst/>
          </a:prstGeom>
          <a:solidFill>
            <a:srgbClr val="009A4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4000" dirty="0"/>
              <a:t>Implementation using GOTO statement</a:t>
            </a:r>
          </a:p>
        </p:txBody>
      </p:sp>
    </p:spTree>
    <p:extLst>
      <p:ext uri="{BB962C8B-B14F-4D97-AF65-F5344CB8AC3E}">
        <p14:creationId xmlns:p14="http://schemas.microsoft.com/office/powerpoint/2010/main" val="1489629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3FFD9B-3ECF-4351-8D5B-FC2B3296B80D}" type="slidenum">
              <a:rPr lang="en-US" altLang="en-US">
                <a:solidFill>
                  <a:srgbClr val="FFFFFF"/>
                </a:solidFill>
              </a:rPr>
              <a:pPr/>
              <a:t>62</a:t>
            </a:fld>
            <a:endParaRPr lang="en-US" altLang="en-US">
              <a:solidFill>
                <a:srgbClr val="FFFFFF"/>
              </a:solidFill>
            </a:endParaRPr>
          </a:p>
        </p:txBody>
      </p:sp>
      <p:pic>
        <p:nvPicPr>
          <p:cNvPr id="706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62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1371600"/>
          </a:xfrm>
          <a:prstGeom prst="rect">
            <a:avLst/>
          </a:prstGeom>
          <a:solidFill>
            <a:srgbClr val="009A4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4800" dirty="0"/>
              <a:t>Optimizing the translator: Iteration</a:t>
            </a:r>
          </a:p>
        </p:txBody>
      </p:sp>
    </p:spTree>
    <p:extLst>
      <p:ext uri="{BB962C8B-B14F-4D97-AF65-F5344CB8AC3E}">
        <p14:creationId xmlns:p14="http://schemas.microsoft.com/office/powerpoint/2010/main" val="2279318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63381"/>
            <a:ext cx="9144000" cy="667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6"/>
          <p:cNvSpPr>
            <a:spLocks noChangeShapeType="1"/>
          </p:cNvSpPr>
          <p:nvPr/>
        </p:nvSpPr>
        <p:spPr bwMode="auto">
          <a:xfrm>
            <a:off x="0" y="2097233"/>
            <a:ext cx="1036220" cy="4513"/>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366358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627415-8626-4E29-AE0E-32F16DD3C86A}" type="slidenum">
              <a:rPr lang="en-US" altLang="en-US">
                <a:solidFill>
                  <a:srgbClr val="FFFFFF"/>
                </a:solidFill>
              </a:rPr>
              <a:pPr/>
              <a:t>64</a:t>
            </a:fld>
            <a:endParaRPr lang="en-US" altLang="en-US">
              <a:solidFill>
                <a:srgbClr val="FFFFFF"/>
              </a:solidFill>
            </a:endParaRPr>
          </a:p>
        </p:txBody>
      </p:sp>
      <p:pic>
        <p:nvPicPr>
          <p:cNvPr id="716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87" y="287155"/>
            <a:ext cx="8015868" cy="657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Line 6"/>
          <p:cNvSpPr>
            <a:spLocks noChangeShapeType="1"/>
          </p:cNvSpPr>
          <p:nvPr/>
        </p:nvSpPr>
        <p:spPr bwMode="auto">
          <a:xfrm>
            <a:off x="269487" y="2078107"/>
            <a:ext cx="838200" cy="0"/>
          </a:xfrm>
          <a:prstGeom prst="line">
            <a:avLst/>
          </a:prstGeom>
          <a:noFill/>
          <a:ln w="38100">
            <a:solidFill>
              <a:srgbClr val="C00000"/>
            </a:solidFill>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 name="Rectangle 4"/>
          <p:cNvSpPr/>
          <p:nvPr/>
        </p:nvSpPr>
        <p:spPr>
          <a:xfrm>
            <a:off x="1552864" y="1521080"/>
            <a:ext cx="5878821" cy="242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rgbClr val="009A44"/>
                </a:solidFill>
              </a:rPr>
              <a:t>// expr  </a:t>
            </a:r>
            <a:r>
              <a:rPr lang="en-US" sz="1400" dirty="0">
                <a:solidFill>
                  <a:srgbClr val="009A44"/>
                </a:solidFill>
                <a:sym typeface="Wingdings" pitchFamily="2" charset="2"/>
              </a:rPr>
              <a:t>t</a:t>
            </a:r>
            <a:r>
              <a:rPr lang="en-US" sz="1400" dirty="0">
                <a:solidFill>
                  <a:srgbClr val="009A44"/>
                </a:solidFill>
              </a:rPr>
              <a:t>erm rest</a:t>
            </a:r>
          </a:p>
        </p:txBody>
      </p:sp>
      <p:sp>
        <p:nvSpPr>
          <p:cNvPr id="2" name="TextBox 1">
            <a:extLst>
              <a:ext uri="{FF2B5EF4-FFF2-40B4-BE49-F238E27FC236}">
                <a16:creationId xmlns:a16="http://schemas.microsoft.com/office/drawing/2014/main" id="{62565398-CD64-424C-83E9-D0CA1D6A7BC1}"/>
              </a:ext>
            </a:extLst>
          </p:cNvPr>
          <p:cNvSpPr txBox="1"/>
          <p:nvPr/>
        </p:nvSpPr>
        <p:spPr>
          <a:xfrm>
            <a:off x="39492" y="2382907"/>
            <a:ext cx="685800" cy="369332"/>
          </a:xfrm>
          <a:prstGeom prst="rect">
            <a:avLst/>
          </a:prstGeom>
          <a:noFill/>
        </p:spPr>
        <p:txBody>
          <a:bodyPr wrap="square" rtlCol="0">
            <a:spAutoFit/>
          </a:bodyPr>
          <a:lstStyle/>
          <a:p>
            <a:r>
              <a:rPr lang="en-US" dirty="0">
                <a:solidFill>
                  <a:srgbClr val="C00000"/>
                </a:solidFill>
              </a:rPr>
              <a:t>rest</a:t>
            </a:r>
          </a:p>
        </p:txBody>
      </p:sp>
      <p:sp>
        <p:nvSpPr>
          <p:cNvPr id="7" name="Line 6">
            <a:extLst>
              <a:ext uri="{FF2B5EF4-FFF2-40B4-BE49-F238E27FC236}">
                <a16:creationId xmlns:a16="http://schemas.microsoft.com/office/drawing/2014/main" id="{23BF247F-912D-5B4B-8D96-4F89CC8E533A}"/>
              </a:ext>
            </a:extLst>
          </p:cNvPr>
          <p:cNvSpPr>
            <a:spLocks noChangeShapeType="1"/>
          </p:cNvSpPr>
          <p:nvPr/>
        </p:nvSpPr>
        <p:spPr bwMode="auto">
          <a:xfrm flipV="1">
            <a:off x="955287" y="2327413"/>
            <a:ext cx="838200" cy="242371"/>
          </a:xfrm>
          <a:prstGeom prst="line">
            <a:avLst/>
          </a:prstGeom>
          <a:noFill/>
          <a:ln w="38100">
            <a:solidFill>
              <a:srgbClr val="C00000"/>
            </a:solidFill>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 name="Line 6">
            <a:extLst>
              <a:ext uri="{FF2B5EF4-FFF2-40B4-BE49-F238E27FC236}">
                <a16:creationId xmlns:a16="http://schemas.microsoft.com/office/drawing/2014/main" id="{85B79ACE-1FA3-FD4D-A15E-2579846E0EAD}"/>
              </a:ext>
            </a:extLst>
          </p:cNvPr>
          <p:cNvSpPr>
            <a:spLocks noChangeShapeType="1"/>
          </p:cNvSpPr>
          <p:nvPr/>
        </p:nvSpPr>
        <p:spPr bwMode="auto">
          <a:xfrm>
            <a:off x="955287" y="2569782"/>
            <a:ext cx="838200" cy="72278"/>
          </a:xfrm>
          <a:prstGeom prst="line">
            <a:avLst/>
          </a:prstGeom>
          <a:noFill/>
          <a:ln w="38100">
            <a:solidFill>
              <a:srgbClr val="C00000"/>
            </a:solidFill>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249923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6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nimBg="1"/>
      <p:bldP spid="5" grpId="0" animBg="1"/>
      <p:bldP spid="2"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01" y="588150"/>
            <a:ext cx="7886700" cy="1325563"/>
          </a:xfrm>
        </p:spPr>
        <p:txBody>
          <a:bodyPr>
            <a:normAutofit fontScale="90000"/>
          </a:bodyPr>
          <a:lstStyle/>
          <a:p>
            <a:r>
              <a:rPr lang="en-US" dirty="0"/>
              <a:t>Problems with Syntax Analyzers</a:t>
            </a:r>
            <a:br>
              <a:rPr lang="en-US" dirty="0"/>
            </a:br>
            <a:endParaRPr lang="en-US" dirty="0"/>
          </a:p>
        </p:txBody>
      </p:sp>
      <p:sp>
        <p:nvSpPr>
          <p:cNvPr id="3" name="Content Placeholder 2"/>
          <p:cNvSpPr>
            <a:spLocks noGrp="1"/>
          </p:cNvSpPr>
          <p:nvPr>
            <p:ph idx="1"/>
          </p:nvPr>
        </p:nvSpPr>
        <p:spPr>
          <a:xfrm>
            <a:off x="59938" y="1822640"/>
            <a:ext cx="8972550" cy="4222657"/>
          </a:xfrm>
        </p:spPr>
        <p:txBody>
          <a:bodyPr>
            <a:normAutofit/>
          </a:bodyPr>
          <a:lstStyle/>
          <a:p>
            <a:r>
              <a:rPr lang="en-US" dirty="0"/>
              <a:t>Syntax analyzers receive their inputs, in the form of tokens, from lexical analyzers. </a:t>
            </a:r>
          </a:p>
          <a:p>
            <a:r>
              <a:rPr lang="en-US" dirty="0"/>
              <a:t>Lexical analyzers are responsible for the validity of a token supplied to the syntax analyzer. </a:t>
            </a:r>
          </a:p>
          <a:p>
            <a:r>
              <a:rPr lang="en-US" dirty="0"/>
              <a:t>Syntax analyzers have the following drawbacks </a:t>
            </a:r>
          </a:p>
          <a:p>
            <a:pPr lvl="1"/>
            <a:r>
              <a:rPr lang="en-US" dirty="0">
                <a:solidFill>
                  <a:srgbClr val="C00000"/>
                </a:solidFill>
              </a:rPr>
              <a:t>it cannot determine if a token is valid</a:t>
            </a:r>
          </a:p>
          <a:p>
            <a:pPr lvl="1"/>
            <a:r>
              <a:rPr lang="en-US" dirty="0">
                <a:solidFill>
                  <a:srgbClr val="C00000"/>
                </a:solidFill>
              </a:rPr>
              <a:t>it cannot determine if a token is declared before it is being used,</a:t>
            </a:r>
          </a:p>
          <a:p>
            <a:pPr lvl="1"/>
            <a:r>
              <a:rPr lang="en-US" dirty="0">
                <a:solidFill>
                  <a:srgbClr val="C00000"/>
                </a:solidFill>
              </a:rPr>
              <a:t>it cannot determine if a token is initialized before it is being used,</a:t>
            </a:r>
          </a:p>
          <a:p>
            <a:pPr lvl="1"/>
            <a:r>
              <a:rPr lang="en-US" dirty="0">
                <a:solidFill>
                  <a:srgbClr val="C00000"/>
                </a:solidFill>
              </a:rPr>
              <a:t>it cannot determine if an operation performed on a token type is valid or not.</a:t>
            </a:r>
          </a:p>
          <a:p>
            <a:endParaRPr lang="en-US" dirty="0"/>
          </a:p>
        </p:txBody>
      </p:sp>
    </p:spTree>
    <p:extLst>
      <p:ext uri="{BB962C8B-B14F-4D97-AF65-F5344CB8AC3E}">
        <p14:creationId xmlns:p14="http://schemas.microsoft.com/office/powerpoint/2010/main" val="310589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78AC-E159-1348-9727-C179906E09E9}"/>
              </a:ext>
            </a:extLst>
          </p:cNvPr>
          <p:cNvSpPr>
            <a:spLocks noGrp="1"/>
          </p:cNvSpPr>
          <p:nvPr>
            <p:ph type="ctrTitle"/>
          </p:nvPr>
        </p:nvSpPr>
        <p:spPr/>
        <p:txBody>
          <a:bodyPr/>
          <a:lstStyle/>
          <a:p>
            <a:r>
              <a:rPr lang="en-US" dirty="0"/>
              <a:t>Adding Lexical </a:t>
            </a:r>
          </a:p>
        </p:txBody>
      </p:sp>
    </p:spTree>
    <p:extLst>
      <p:ext uri="{BB962C8B-B14F-4D97-AF65-F5344CB8AC3E}">
        <p14:creationId xmlns:p14="http://schemas.microsoft.com/office/powerpoint/2010/main" val="1648141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0" y="364331"/>
            <a:ext cx="7886700" cy="1325563"/>
          </a:xfrm>
        </p:spPr>
        <p:txBody>
          <a:bodyPr/>
          <a:lstStyle/>
          <a:p>
            <a:pPr eaLnBrk="1" hangingPunct="1"/>
            <a:r>
              <a:rPr lang="en-US" altLang="en-US" dirty="0"/>
              <a:t>Adding Lexical  Analysis</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AA6B3D8-E036-4F99-AE49-B7CB7505FF35}" type="slidenum">
              <a:rPr lang="en-US" altLang="en-US">
                <a:solidFill>
                  <a:srgbClr val="7B9899"/>
                </a:solidFill>
              </a:rPr>
              <a:pPr/>
              <a:t>67</a:t>
            </a:fld>
            <a:endParaRPr lang="en-US" altLang="en-US">
              <a:solidFill>
                <a:srgbClr val="7B9899"/>
              </a:solidFill>
            </a:endParaRPr>
          </a:p>
        </p:txBody>
      </p:sp>
      <p:sp>
        <p:nvSpPr>
          <p:cNvPr id="72708" name="Content Placeholder 2"/>
          <p:cNvSpPr>
            <a:spLocks noGrp="1"/>
          </p:cNvSpPr>
          <p:nvPr>
            <p:ph sz="quarter" idx="1"/>
          </p:nvPr>
        </p:nvSpPr>
        <p:spPr>
          <a:xfrm>
            <a:off x="0" y="1796998"/>
            <a:ext cx="8504238" cy="4572000"/>
          </a:xfrm>
        </p:spPr>
        <p:txBody>
          <a:bodyPr/>
          <a:lstStyle/>
          <a:p>
            <a:pPr eaLnBrk="1" hangingPunct="1"/>
            <a:r>
              <a:rPr lang="en-US" altLang="en-US" dirty="0"/>
              <a:t>Add lexical analysis to the translator</a:t>
            </a:r>
          </a:p>
          <a:p>
            <a:pPr lvl="1" eaLnBrk="1" hangingPunct="1"/>
            <a:r>
              <a:rPr lang="en-US" altLang="en-US" dirty="0">
                <a:solidFill>
                  <a:srgbClr val="C00000"/>
                </a:solidFill>
              </a:rPr>
              <a:t>Reads and converts the input into a stream of tokens </a:t>
            </a:r>
          </a:p>
          <a:p>
            <a:pPr lvl="1" eaLnBrk="1" hangingPunct="1"/>
            <a:r>
              <a:rPr lang="en-US" altLang="en-US" dirty="0">
                <a:solidFill>
                  <a:srgbClr val="C00000"/>
                </a:solidFill>
              </a:rPr>
              <a:t>These tokens will  be analyzed by parser</a:t>
            </a:r>
          </a:p>
          <a:p>
            <a:pPr eaLnBrk="1" hangingPunct="1"/>
            <a:r>
              <a:rPr lang="en-US" altLang="en-US" dirty="0"/>
              <a:t>Main features of lexical analyzer</a:t>
            </a:r>
          </a:p>
          <a:p>
            <a:pPr lvl="1" eaLnBrk="1" hangingPunct="1"/>
            <a:r>
              <a:rPr lang="en-US" altLang="en-US" dirty="0">
                <a:solidFill>
                  <a:srgbClr val="C00000"/>
                </a:solidFill>
              </a:rPr>
              <a:t>Token Recognitions</a:t>
            </a:r>
          </a:p>
          <a:p>
            <a:pPr lvl="2" eaLnBrk="1" hangingPunct="1"/>
            <a:r>
              <a:rPr lang="en-US" altLang="en-US" dirty="0">
                <a:solidFill>
                  <a:srgbClr val="0070C0"/>
                </a:solidFill>
              </a:rPr>
              <a:t>Identifiers (e.g., count) </a:t>
            </a:r>
          </a:p>
          <a:p>
            <a:pPr lvl="2" eaLnBrk="1" hangingPunct="1"/>
            <a:r>
              <a:rPr lang="en-US" altLang="en-US" dirty="0">
                <a:solidFill>
                  <a:srgbClr val="0070C0"/>
                </a:solidFill>
              </a:rPr>
              <a:t>Keywords (e.g., IF/THEN, etc.)</a:t>
            </a:r>
          </a:p>
          <a:p>
            <a:pPr lvl="2" eaLnBrk="1" hangingPunct="1"/>
            <a:r>
              <a:rPr lang="en-US" altLang="en-US" dirty="0">
                <a:solidFill>
                  <a:srgbClr val="0070C0"/>
                </a:solidFill>
              </a:rPr>
              <a:t>Numbers (2222, etc.)</a:t>
            </a:r>
          </a:p>
          <a:p>
            <a:pPr lvl="1" eaLnBrk="1" hangingPunct="1"/>
            <a:r>
              <a:rPr lang="en-US" altLang="en-US" dirty="0">
                <a:solidFill>
                  <a:srgbClr val="C00000"/>
                </a:solidFill>
              </a:rPr>
              <a:t>White Space Removal </a:t>
            </a:r>
          </a:p>
          <a:p>
            <a:pPr lvl="2" eaLnBrk="1" hangingPunct="1"/>
            <a:r>
              <a:rPr lang="en-US" altLang="en-US" dirty="0">
                <a:solidFill>
                  <a:srgbClr val="0070C0"/>
                </a:solidFill>
              </a:rPr>
              <a:t>White space (blanks, etc.) </a:t>
            </a:r>
          </a:p>
          <a:p>
            <a:pPr lvl="2" eaLnBrk="1" hangingPunct="1"/>
            <a:r>
              <a:rPr lang="en-US" altLang="en-US" dirty="0">
                <a:solidFill>
                  <a:srgbClr val="0070C0"/>
                </a:solidFill>
              </a:rPr>
              <a:t>Comments</a:t>
            </a:r>
          </a:p>
          <a:p>
            <a:pPr lvl="1" eaLnBrk="1" hangingPunct="1"/>
            <a:endParaRPr lang="en-US" altLang="en-US" dirty="0"/>
          </a:p>
        </p:txBody>
      </p:sp>
    </p:spTree>
    <p:extLst>
      <p:ext uri="{BB962C8B-B14F-4D97-AF65-F5344CB8AC3E}">
        <p14:creationId xmlns:p14="http://schemas.microsoft.com/office/powerpoint/2010/main" val="126720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70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70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70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70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70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70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70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70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492428-3D84-4246-8631-16A27C3F0250}" type="slidenum">
              <a:rPr lang="en-US" altLang="en-US">
                <a:solidFill>
                  <a:srgbClr val="FFFFFF"/>
                </a:solidFill>
              </a:rPr>
              <a:pPr/>
              <a:t>68</a:t>
            </a:fld>
            <a:endParaRPr lang="en-US" altLang="en-US">
              <a:solidFill>
                <a:srgbClr val="FFFFFF"/>
              </a:solidFill>
            </a:endParaRPr>
          </a:p>
        </p:txBody>
      </p:sp>
      <p:pic>
        <p:nvPicPr>
          <p:cNvPr id="737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5562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rot="5400000" flipH="1" flipV="1">
            <a:off x="4000500" y="1562100"/>
            <a:ext cx="1295400" cy="106680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flipV="1">
            <a:off x="5181600" y="1524000"/>
            <a:ext cx="1295400" cy="114300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23D1324-CB72-764B-A1A7-89FFEE17D8F2}"/>
              </a:ext>
            </a:extLst>
          </p:cNvPr>
          <p:cNvSpPr/>
          <p:nvPr/>
        </p:nvSpPr>
        <p:spPr>
          <a:xfrm>
            <a:off x="4396408" y="526497"/>
            <a:ext cx="1722783" cy="864703"/>
          </a:xfrm>
          <a:prstGeom prst="rect">
            <a:avLst/>
          </a:prstGeom>
          <a:solidFill>
            <a:srgbClr val="009A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 table</a:t>
            </a:r>
          </a:p>
        </p:txBody>
      </p:sp>
    </p:spTree>
    <p:extLst>
      <p:ext uri="{BB962C8B-B14F-4D97-AF65-F5344CB8AC3E}">
        <p14:creationId xmlns:p14="http://schemas.microsoft.com/office/powerpoint/2010/main" val="19121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C7F9FD1-E5FC-4610-87A8-2D73328B6636}" type="slidenum">
              <a:rPr lang="en-US" altLang="en-US">
                <a:solidFill>
                  <a:srgbClr val="FFFFFF"/>
                </a:solidFill>
              </a:rPr>
              <a:pPr/>
              <a:t>69</a:t>
            </a:fld>
            <a:endParaRPr lang="en-US" altLang="en-US" dirty="0">
              <a:solidFill>
                <a:srgbClr val="FFFFFF"/>
              </a:solidFill>
            </a:endParaRPr>
          </a:p>
        </p:txBody>
      </p:sp>
      <p:pic>
        <p:nvPicPr>
          <p:cNvPr id="747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0"/>
            <a:ext cx="6781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extBox 3"/>
          <p:cNvSpPr txBox="1">
            <a:spLocks noChangeArrowheads="1"/>
          </p:cNvSpPr>
          <p:nvPr/>
        </p:nvSpPr>
        <p:spPr bwMode="auto">
          <a:xfrm>
            <a:off x="167986" y="5345410"/>
            <a:ext cx="897601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c = </a:t>
            </a:r>
            <a:r>
              <a:rPr lang="en-US" altLang="en-US" dirty="0" err="1"/>
              <a:t>getchar</a:t>
            </a:r>
            <a:r>
              <a:rPr lang="en-US" altLang="en-US" dirty="0"/>
              <a:t>();         </a:t>
            </a:r>
            <a:r>
              <a:rPr lang="en-US" altLang="en-US" dirty="0">
                <a:solidFill>
                  <a:srgbClr val="009A44"/>
                </a:solidFill>
              </a:rPr>
              <a:t>// call to </a:t>
            </a:r>
            <a:r>
              <a:rPr lang="en-US" altLang="en-US" dirty="0" err="1">
                <a:solidFill>
                  <a:srgbClr val="009A44"/>
                </a:solidFill>
              </a:rPr>
              <a:t>getchar</a:t>
            </a:r>
            <a:r>
              <a:rPr lang="en-US" altLang="en-US" dirty="0">
                <a:solidFill>
                  <a:srgbClr val="009A44"/>
                </a:solidFill>
              </a:rPr>
              <a:t> to read the next input char to c </a:t>
            </a:r>
          </a:p>
          <a:p>
            <a:r>
              <a:rPr lang="en-US" altLang="en-US" dirty="0" err="1"/>
              <a:t>ungetc</a:t>
            </a:r>
            <a:r>
              <a:rPr lang="en-US" altLang="en-US" dirty="0"/>
              <a:t> (c, </a:t>
            </a:r>
            <a:r>
              <a:rPr lang="en-US" altLang="en-US" dirty="0" err="1"/>
              <a:t>stdin</a:t>
            </a:r>
            <a:r>
              <a:rPr lang="en-US" altLang="en-US" dirty="0"/>
              <a:t>);    </a:t>
            </a:r>
            <a:r>
              <a:rPr lang="en-US" altLang="en-US" dirty="0">
                <a:solidFill>
                  <a:srgbClr val="009A44"/>
                </a:solidFill>
              </a:rPr>
              <a:t>// call to </a:t>
            </a:r>
            <a:r>
              <a:rPr lang="en-US" altLang="en-US" dirty="0" err="1">
                <a:solidFill>
                  <a:srgbClr val="009A44"/>
                </a:solidFill>
              </a:rPr>
              <a:t>ungetc</a:t>
            </a:r>
            <a:r>
              <a:rPr lang="en-US" altLang="en-US" dirty="0">
                <a:solidFill>
                  <a:srgbClr val="009A44"/>
                </a:solidFill>
              </a:rPr>
              <a:t> pushes back the value of c onto the 			                //standard input </a:t>
            </a:r>
            <a:r>
              <a:rPr lang="en-US" altLang="en-US" dirty="0" err="1">
                <a:solidFill>
                  <a:srgbClr val="009A44"/>
                </a:solidFill>
              </a:rPr>
              <a:t>stdin</a:t>
            </a:r>
            <a:endParaRPr lang="en-US" altLang="en-US" dirty="0">
              <a:solidFill>
                <a:srgbClr val="009A44"/>
              </a:solidFill>
            </a:endParaRPr>
          </a:p>
        </p:txBody>
      </p:sp>
    </p:spTree>
    <p:extLst>
      <p:ext uri="{BB962C8B-B14F-4D97-AF65-F5344CB8AC3E}">
        <p14:creationId xmlns:p14="http://schemas.microsoft.com/office/powerpoint/2010/main" val="96275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96499" y="455067"/>
            <a:ext cx="7886700" cy="1325563"/>
          </a:xfrm>
        </p:spPr>
        <p:txBody>
          <a:bodyPr/>
          <a:lstStyle/>
          <a:p>
            <a:pPr eaLnBrk="1" hangingPunct="1"/>
            <a:r>
              <a:rPr lang="en-US" altLang="en-US" dirty="0"/>
              <a:t>Intermediate Code generators (IC)</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C16E94-FA8A-430B-AED0-C468DD1DF085}" type="slidenum">
              <a:rPr lang="en-US" altLang="en-US">
                <a:solidFill>
                  <a:srgbClr val="7B9899"/>
                </a:solidFill>
              </a:rPr>
              <a:pPr/>
              <a:t>7</a:t>
            </a:fld>
            <a:endParaRPr lang="en-US" altLang="en-US">
              <a:solidFill>
                <a:srgbClr val="7B9899"/>
              </a:solidFill>
            </a:endParaRPr>
          </a:p>
        </p:txBody>
      </p:sp>
      <p:sp>
        <p:nvSpPr>
          <p:cNvPr id="20484" name="Content Placeholder 2"/>
          <p:cNvSpPr>
            <a:spLocks noGrp="1"/>
          </p:cNvSpPr>
          <p:nvPr>
            <p:ph sz="quarter" idx="1"/>
          </p:nvPr>
        </p:nvSpPr>
        <p:spPr>
          <a:xfrm>
            <a:off x="211683" y="1931909"/>
            <a:ext cx="8757749" cy="4572000"/>
          </a:xfrm>
          <a:ln>
            <a:solidFill>
              <a:schemeClr val="bg1"/>
            </a:solidFill>
            <a:miter lim="800000"/>
            <a:headEnd/>
            <a:tailEnd/>
          </a:ln>
        </p:spPr>
        <p:txBody>
          <a:bodyPr/>
          <a:lstStyle/>
          <a:p>
            <a:pPr eaLnBrk="1" hangingPunct="1"/>
            <a:r>
              <a:rPr lang="en-US" altLang="en-US" dirty="0"/>
              <a:t>Two forms of Intermediate code representations</a:t>
            </a:r>
          </a:p>
          <a:p>
            <a:pPr lvl="1" eaLnBrk="1" hangingPunct="1"/>
            <a:r>
              <a:rPr lang="en-US" altLang="en-US" dirty="0">
                <a:solidFill>
                  <a:srgbClr val="C00000"/>
                </a:solidFill>
              </a:rPr>
              <a:t>Syntax-tree, which  represents the hierarchical syntactic structure of the source program </a:t>
            </a:r>
          </a:p>
          <a:p>
            <a:pPr lvl="1" eaLnBrk="1" hangingPunct="1"/>
            <a:r>
              <a:rPr lang="en-US" altLang="en-US" dirty="0">
                <a:solidFill>
                  <a:srgbClr val="C00000"/>
                </a:solidFill>
              </a:rPr>
              <a:t>Three-address code, which is </a:t>
            </a:r>
            <a:r>
              <a:rPr lang="en-US" altLang="en-US" dirty="0" err="1">
                <a:solidFill>
                  <a:srgbClr val="C00000"/>
                </a:solidFill>
              </a:rPr>
              <a:t>alinear</a:t>
            </a:r>
            <a:r>
              <a:rPr lang="en-US" altLang="en-US" dirty="0">
                <a:solidFill>
                  <a:srgbClr val="C00000"/>
                </a:solidFill>
              </a:rPr>
              <a:t> representation of the three-address instructions </a:t>
            </a:r>
          </a:p>
          <a:p>
            <a:r>
              <a:rPr lang="en-US" altLang="en-US" dirty="0"/>
              <a:t>About three-address code</a:t>
            </a:r>
          </a:p>
          <a:p>
            <a:pPr lvl="1"/>
            <a:r>
              <a:rPr lang="en-US" altLang="en-US" sz="2200" dirty="0">
                <a:solidFill>
                  <a:srgbClr val="C00000"/>
                </a:solidFill>
              </a:rPr>
              <a:t>It  carries ONLY one operators and takes the following form</a:t>
            </a:r>
          </a:p>
          <a:p>
            <a:pPr lvl="2"/>
            <a:r>
              <a:rPr lang="en-US" altLang="en-US" dirty="0">
                <a:solidFill>
                  <a:srgbClr val="C00000"/>
                </a:solidFill>
              </a:rPr>
              <a:t>X = Y OP Z  </a:t>
            </a:r>
            <a:r>
              <a:rPr lang="en-US" altLang="en-US" i="1" dirty="0">
                <a:solidFill>
                  <a:srgbClr val="C00000"/>
                </a:solidFill>
              </a:rPr>
              <a:t>where </a:t>
            </a:r>
          </a:p>
          <a:p>
            <a:pPr lvl="3"/>
            <a:r>
              <a:rPr lang="en-US" altLang="en-US" b="1" dirty="0">
                <a:solidFill>
                  <a:srgbClr val="C00000"/>
                </a:solidFill>
              </a:rPr>
              <a:t>OP</a:t>
            </a:r>
            <a:r>
              <a:rPr lang="en-US" altLang="en-US" dirty="0">
                <a:solidFill>
                  <a:srgbClr val="C00000"/>
                </a:solidFill>
              </a:rPr>
              <a:t> is binary operator</a:t>
            </a:r>
          </a:p>
          <a:p>
            <a:pPr lvl="3"/>
            <a:r>
              <a:rPr lang="en-US" altLang="en-US" dirty="0">
                <a:solidFill>
                  <a:srgbClr val="C00000"/>
                </a:solidFill>
              </a:rPr>
              <a:t>Y and Z are addresses for  operand</a:t>
            </a:r>
          </a:p>
          <a:p>
            <a:pPr lvl="3"/>
            <a:r>
              <a:rPr lang="en-US" altLang="en-US" dirty="0">
                <a:solidFill>
                  <a:srgbClr val="C00000"/>
                </a:solidFill>
              </a:rPr>
              <a:t>X is the address of the result</a:t>
            </a:r>
          </a:p>
        </p:txBody>
      </p:sp>
    </p:spTree>
    <p:extLst>
      <p:ext uri="{BB962C8B-B14F-4D97-AF65-F5344CB8AC3E}">
        <p14:creationId xmlns:p14="http://schemas.microsoft.com/office/powerpoint/2010/main" val="126873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48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48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8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4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Rectangle 5"/>
          <p:cNvSpPr>
            <a:spLocks noGrp="1" noChangeArrowheads="1"/>
          </p:cNvSpPr>
          <p:nvPr>
            <p:ph type="title"/>
          </p:nvPr>
        </p:nvSpPr>
        <p:spPr>
          <a:xfrm>
            <a:off x="0" y="-7939"/>
            <a:ext cx="9144000" cy="1608139"/>
          </a:xfrm>
          <a:solidFill>
            <a:srgbClr val="009A44"/>
          </a:solidFill>
        </p:spPr>
        <p:txBody>
          <a:bodyPr>
            <a:normAutofit fontScale="90000"/>
          </a:bodyPr>
          <a:lstStyle/>
          <a:p>
            <a:pPr eaLnBrk="1" fontAlgn="auto" hangingPunct="1">
              <a:spcAft>
                <a:spcPts val="0"/>
              </a:spcAft>
              <a:defRPr/>
            </a:pPr>
            <a:r>
              <a:rPr lang="en-US" b="1" dirty="0">
                <a:solidFill>
                  <a:schemeClr val="bg1"/>
                </a:solidFill>
              </a:rPr>
              <a:t>Revised infix-2-postfix grammar handling numbers and additional binary operators</a:t>
            </a:r>
          </a:p>
        </p:txBody>
      </p:sp>
      <p:sp>
        <p:nvSpPr>
          <p:cNvPr id="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492E33-16C3-4174-AF3C-5A1810C7031D}" type="slidenum">
              <a:rPr lang="en-US" altLang="en-US">
                <a:solidFill>
                  <a:srgbClr val="7B9899"/>
                </a:solidFill>
              </a:rPr>
              <a:pPr/>
              <a:t>70</a:t>
            </a:fld>
            <a:endParaRPr lang="en-US" altLang="en-US">
              <a:solidFill>
                <a:srgbClr val="7B9899"/>
              </a:solidFill>
            </a:endParaRPr>
          </a:p>
        </p:txBody>
      </p:sp>
      <p:pic>
        <p:nvPicPr>
          <p:cNvPr id="75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600200"/>
            <a:ext cx="71818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6797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ED0BF2-FDE4-4E25-8009-99F526D0536C}" type="slidenum">
              <a:rPr lang="en-US" altLang="en-US">
                <a:solidFill>
                  <a:srgbClr val="FFFFFF"/>
                </a:solidFill>
              </a:rPr>
              <a:pPr/>
              <a:t>71</a:t>
            </a:fld>
            <a:endParaRPr lang="en-US" altLang="en-US">
              <a:solidFill>
                <a:srgbClr val="FFFFFF"/>
              </a:solidFill>
            </a:endParaRPr>
          </a:p>
        </p:txBody>
      </p:sp>
      <p:pic>
        <p:nvPicPr>
          <p:cNvPr id="768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614" y="1524000"/>
            <a:ext cx="6324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Box 3"/>
          <p:cNvSpPr txBox="1">
            <a:spLocks noChangeArrowheads="1"/>
          </p:cNvSpPr>
          <p:nvPr/>
        </p:nvSpPr>
        <p:spPr bwMode="auto">
          <a:xfrm>
            <a:off x="381000" y="5486400"/>
            <a:ext cx="61722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factor</a:t>
            </a:r>
            <a:r>
              <a:rPr lang="en-US" altLang="en-US" dirty="0">
                <a:sym typeface="Symbol" panose="05050102010706020507" pitchFamily="18" charset="2"/>
              </a:rPr>
              <a:t>(expr) | </a:t>
            </a:r>
            <a:r>
              <a:rPr lang="en-US" altLang="en-US" dirty="0">
                <a:solidFill>
                  <a:srgbClr val="00B050"/>
                </a:solidFill>
                <a:sym typeface="Symbol" panose="05050102010706020507" pitchFamily="18" charset="2"/>
              </a:rPr>
              <a:t>{print (</a:t>
            </a:r>
            <a:r>
              <a:rPr lang="en-US" altLang="en-US" dirty="0" err="1">
                <a:solidFill>
                  <a:srgbClr val="00B050"/>
                </a:solidFill>
                <a:sym typeface="Symbol" panose="05050102010706020507" pitchFamily="18" charset="2"/>
              </a:rPr>
              <a:t>num.value</a:t>
            </a:r>
            <a:r>
              <a:rPr lang="en-US" altLang="en-US" dirty="0">
                <a:solidFill>
                  <a:srgbClr val="00B050"/>
                </a:solidFill>
                <a:sym typeface="Symbol" panose="05050102010706020507" pitchFamily="18" charset="2"/>
              </a:rPr>
              <a:t>)}</a:t>
            </a:r>
            <a:r>
              <a:rPr lang="en-US" altLang="en-US" b="1" dirty="0">
                <a:solidFill>
                  <a:srgbClr val="00B050"/>
                </a:solidFill>
                <a:sym typeface="Symbol" panose="05050102010706020507" pitchFamily="18" charset="2"/>
              </a:rPr>
              <a:t> </a:t>
            </a:r>
            <a:r>
              <a:rPr lang="en-US" altLang="en-US" b="1" dirty="0" err="1">
                <a:sym typeface="Symbol" panose="05050102010706020507" pitchFamily="18" charset="2"/>
              </a:rPr>
              <a:t>num</a:t>
            </a:r>
            <a:endParaRPr lang="en-US" altLang="en-US" dirty="0"/>
          </a:p>
        </p:txBody>
      </p:sp>
      <p:sp>
        <p:nvSpPr>
          <p:cNvPr id="5" name="Rectangle 5"/>
          <p:cNvSpPr txBox="1">
            <a:spLocks noChangeArrowheads="1"/>
          </p:cNvSpPr>
          <p:nvPr/>
        </p:nvSpPr>
        <p:spPr>
          <a:xfrm>
            <a:off x="0" y="-7939"/>
            <a:ext cx="9144000" cy="1608139"/>
          </a:xfrm>
          <a:prstGeom prst="rect">
            <a:avLst/>
          </a:prstGeom>
          <a:solidFill>
            <a:srgbClr val="009A44"/>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en-US" dirty="0">
                <a:solidFill>
                  <a:schemeClr val="bg1"/>
                </a:solidFill>
              </a:rPr>
              <a:t>C code extending the grammar to handle factor</a:t>
            </a:r>
          </a:p>
        </p:txBody>
      </p:sp>
    </p:spTree>
    <p:extLst>
      <p:ext uri="{BB962C8B-B14F-4D97-AF65-F5344CB8AC3E}">
        <p14:creationId xmlns:p14="http://schemas.microsoft.com/office/powerpoint/2010/main" val="14957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67456" y="228600"/>
            <a:ext cx="8768569" cy="1143000"/>
          </a:xfrm>
        </p:spPr>
        <p:txBody>
          <a:bodyPr>
            <a:normAutofit fontScale="90000"/>
          </a:bodyPr>
          <a:lstStyle/>
          <a:p>
            <a:pPr eaLnBrk="1" hangingPunct="1"/>
            <a:r>
              <a:rPr lang="en-US" altLang="en-US" dirty="0"/>
              <a:t>How to handle comments and white space (blank)</a:t>
            </a:r>
          </a:p>
        </p:txBody>
      </p:sp>
      <p:sp>
        <p:nvSpPr>
          <p:cNvPr id="3" name="Slide Number Placeholder 2"/>
          <p:cNvSpPr>
            <a:spLocks noGrp="1"/>
          </p:cNvSpPr>
          <p:nvPr>
            <p:ph type="sldNum" sz="quarter" idx="4294967295"/>
          </p:nvPr>
        </p:nvSpPr>
        <p:spPr>
          <a:xfrm>
            <a:off x="4223140" y="6099174"/>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AA23F23-94C7-42ED-86AD-78C4238C2867}" type="slidenum">
              <a:rPr lang="en-US" altLang="en-US">
                <a:solidFill>
                  <a:srgbClr val="7B9899"/>
                </a:solidFill>
              </a:rPr>
              <a:pPr/>
              <a:t>72</a:t>
            </a:fld>
            <a:endParaRPr lang="en-US" altLang="en-US" dirty="0">
              <a:solidFill>
                <a:srgbClr val="7B9899"/>
              </a:solidFill>
            </a:endParaRPr>
          </a:p>
        </p:txBody>
      </p:sp>
      <p:sp>
        <p:nvSpPr>
          <p:cNvPr id="77828" name="Content Placeholder 3"/>
          <p:cNvSpPr>
            <a:spLocks noGrp="1"/>
          </p:cNvSpPr>
          <p:nvPr>
            <p:ph sz="quarter" idx="1"/>
          </p:nvPr>
        </p:nvSpPr>
        <p:spPr>
          <a:xfrm>
            <a:off x="67456" y="1828799"/>
            <a:ext cx="8738407" cy="4270375"/>
          </a:xfrm>
        </p:spPr>
        <p:txBody>
          <a:bodyPr>
            <a:normAutofit lnSpcReduction="10000"/>
          </a:bodyPr>
          <a:lstStyle/>
          <a:p>
            <a:pPr eaLnBrk="1" hangingPunct="1"/>
            <a:r>
              <a:rPr lang="en-US" altLang="en-US" sz="3200" dirty="0"/>
              <a:t>Most Programming languages allow arbitrary numbers of </a:t>
            </a:r>
            <a:r>
              <a:rPr lang="en-US" altLang="en-US" sz="3200" b="1" dirty="0"/>
              <a:t>white space or comments </a:t>
            </a:r>
            <a:r>
              <a:rPr lang="en-US" altLang="en-US" sz="3200" dirty="0"/>
              <a:t>appear between tokens</a:t>
            </a:r>
          </a:p>
          <a:p>
            <a:pPr eaLnBrk="1" hangingPunct="1"/>
            <a:r>
              <a:rPr lang="en-US" altLang="en-US" sz="3200" dirty="0"/>
              <a:t>To handle white space and comments, the following pseudocode can be used</a:t>
            </a:r>
          </a:p>
          <a:p>
            <a:pPr lvl="1" eaLnBrk="1" hangingPunct="1"/>
            <a:r>
              <a:rPr lang="en-US" altLang="en-US" sz="2800" b="1" dirty="0">
                <a:solidFill>
                  <a:schemeClr val="tx1"/>
                </a:solidFill>
              </a:rPr>
              <a:t>for</a:t>
            </a:r>
            <a:r>
              <a:rPr lang="en-US" altLang="en-US" sz="2800" dirty="0">
                <a:solidFill>
                  <a:schemeClr val="tx1"/>
                </a:solidFill>
              </a:rPr>
              <a:t> </a:t>
            </a:r>
            <a:r>
              <a:rPr lang="en-US" altLang="en-US" sz="2800" b="1" dirty="0">
                <a:solidFill>
                  <a:schemeClr val="tx1"/>
                </a:solidFill>
              </a:rPr>
              <a:t>(;;</a:t>
            </a:r>
            <a:r>
              <a:rPr lang="en-US" altLang="en-US" sz="2800" dirty="0">
                <a:solidFill>
                  <a:schemeClr val="tx1"/>
                </a:solidFill>
              </a:rPr>
              <a:t> </a:t>
            </a:r>
            <a:r>
              <a:rPr lang="en-US" altLang="en-US" sz="2800" b="1" dirty="0">
                <a:solidFill>
                  <a:schemeClr val="tx1"/>
                </a:solidFill>
              </a:rPr>
              <a:t>t</a:t>
            </a:r>
            <a:r>
              <a:rPr lang="en-US" altLang="en-US" sz="2800" dirty="0">
                <a:solidFill>
                  <a:schemeClr val="tx1"/>
                </a:solidFill>
              </a:rPr>
              <a:t> </a:t>
            </a:r>
            <a:r>
              <a:rPr lang="en-US" altLang="en-US" sz="2800" b="1" dirty="0"/>
              <a:t>is</a:t>
            </a:r>
            <a:r>
              <a:rPr lang="en-US" altLang="en-US" sz="2800" dirty="0">
                <a:solidFill>
                  <a:schemeClr val="tx1"/>
                </a:solidFill>
              </a:rPr>
              <a:t> next input char </a:t>
            </a:r>
            <a:r>
              <a:rPr lang="en-US" altLang="en-US" sz="2800" b="1" dirty="0">
                <a:solidFill>
                  <a:schemeClr val="tx1"/>
                </a:solidFill>
              </a:rPr>
              <a:t>)</a:t>
            </a:r>
            <a:r>
              <a:rPr lang="en-US" altLang="en-US" sz="2800" dirty="0">
                <a:solidFill>
                  <a:schemeClr val="tx1"/>
                </a:solidFill>
              </a:rPr>
              <a:t> </a:t>
            </a:r>
            <a:r>
              <a:rPr lang="en-US" altLang="en-US" sz="2800" b="1" dirty="0">
                <a:solidFill>
                  <a:schemeClr val="tx1"/>
                </a:solidFill>
              </a:rPr>
              <a:t>{</a:t>
            </a:r>
          </a:p>
          <a:p>
            <a:pPr marL="914400" lvl="2" indent="0" eaLnBrk="1" hangingPunct="1">
              <a:buNone/>
            </a:pPr>
            <a:r>
              <a:rPr lang="en-US" altLang="en-US" sz="2800" b="1" dirty="0"/>
              <a:t>If</a:t>
            </a:r>
            <a:r>
              <a:rPr lang="en-US" altLang="en-US" sz="2800" dirty="0"/>
              <a:t> (</a:t>
            </a:r>
            <a:r>
              <a:rPr lang="en-US" altLang="en-US" sz="2800" b="1" dirty="0">
                <a:solidFill>
                  <a:srgbClr val="00B050"/>
                </a:solidFill>
              </a:rPr>
              <a:t>t</a:t>
            </a:r>
            <a:r>
              <a:rPr lang="en-US" altLang="en-US" sz="2800" dirty="0"/>
              <a:t> is a blank or a tab) </a:t>
            </a:r>
            <a:r>
              <a:rPr lang="en-US" altLang="en-US" sz="2800" b="1" dirty="0"/>
              <a:t>do nothing  </a:t>
            </a:r>
          </a:p>
          <a:p>
            <a:pPr marL="914400" lvl="2" indent="0" eaLnBrk="1" hangingPunct="1">
              <a:buNone/>
            </a:pPr>
            <a:r>
              <a:rPr lang="en-US" altLang="en-US" sz="2800" b="1" dirty="0"/>
              <a:t>Else if (</a:t>
            </a:r>
            <a:r>
              <a:rPr lang="en-US" altLang="en-US" sz="2800" dirty="0"/>
              <a:t>t </a:t>
            </a:r>
            <a:r>
              <a:rPr lang="en-US" altLang="en-US" sz="2800" b="1" dirty="0"/>
              <a:t>is</a:t>
            </a:r>
            <a:r>
              <a:rPr lang="en-US" altLang="en-US" sz="2800" dirty="0"/>
              <a:t> newline</a:t>
            </a:r>
            <a:r>
              <a:rPr lang="en-US" altLang="en-US" sz="2800" b="1" dirty="0"/>
              <a:t>)</a:t>
            </a:r>
            <a:r>
              <a:rPr lang="en-US" altLang="en-US" sz="2800" dirty="0"/>
              <a:t> </a:t>
            </a:r>
            <a:r>
              <a:rPr lang="en-US" altLang="en-US" sz="2800" dirty="0" err="1"/>
              <a:t>lineno</a:t>
            </a:r>
            <a:r>
              <a:rPr lang="en-US" altLang="en-US" sz="2800" dirty="0"/>
              <a:t> = </a:t>
            </a:r>
            <a:r>
              <a:rPr lang="en-US" altLang="en-US" sz="2800" dirty="0" err="1"/>
              <a:t>lineno</a:t>
            </a:r>
            <a:r>
              <a:rPr lang="en-US" altLang="en-US" sz="2800" dirty="0"/>
              <a:t> + 1;</a:t>
            </a:r>
          </a:p>
          <a:p>
            <a:pPr marL="914400" lvl="2" indent="0" eaLnBrk="1" hangingPunct="1">
              <a:buNone/>
            </a:pPr>
            <a:r>
              <a:rPr lang="en-US" altLang="en-US" sz="2800" b="1" dirty="0"/>
              <a:t>Else break</a:t>
            </a:r>
            <a:r>
              <a:rPr lang="en-US" altLang="en-US" sz="2800" dirty="0"/>
              <a:t>;</a:t>
            </a:r>
          </a:p>
          <a:p>
            <a:pPr marL="914400" lvl="2" indent="0" eaLnBrk="1" hangingPunct="1">
              <a:buNone/>
            </a:pPr>
            <a:r>
              <a:rPr lang="en-US" altLang="en-US" sz="2800" dirty="0"/>
              <a:t>}</a:t>
            </a:r>
          </a:p>
          <a:p>
            <a:pPr lvl="2" eaLnBrk="1" hangingPunct="1"/>
            <a:endParaRPr lang="en-US" altLang="en-US" dirty="0">
              <a:solidFill>
                <a:srgbClr val="C00000"/>
              </a:solidFill>
            </a:endParaRPr>
          </a:p>
          <a:p>
            <a:pPr eaLnBrk="1" hangingPunct="1"/>
            <a:endParaRPr lang="en-US" altLang="en-US" dirty="0"/>
          </a:p>
        </p:txBody>
      </p:sp>
    </p:spTree>
    <p:extLst>
      <p:ext uri="{BB962C8B-B14F-4D97-AF65-F5344CB8AC3E}">
        <p14:creationId xmlns:p14="http://schemas.microsoft.com/office/powerpoint/2010/main" val="170400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8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8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8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8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956DC-5D47-495D-AEA5-CE4D2B89E22F}" type="slidenum">
              <a:rPr lang="en-US" altLang="en-US">
                <a:solidFill>
                  <a:srgbClr val="FFFFFF"/>
                </a:solidFill>
              </a:rPr>
              <a:pPr/>
              <a:t>73</a:t>
            </a:fld>
            <a:endParaRPr lang="en-US" altLang="en-US">
              <a:solidFill>
                <a:srgbClr val="FFFFFF"/>
              </a:solidFill>
            </a:endParaRPr>
          </a:p>
        </p:txBody>
      </p:sp>
      <p:pic>
        <p:nvPicPr>
          <p:cNvPr id="788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43" y="1382815"/>
            <a:ext cx="8718716" cy="538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txBox="1">
            <a:spLocks noChangeArrowheads="1"/>
          </p:cNvSpPr>
          <p:nvPr/>
        </p:nvSpPr>
        <p:spPr>
          <a:xfrm>
            <a:off x="0" y="-7939"/>
            <a:ext cx="9144000" cy="1608139"/>
          </a:xfrm>
          <a:prstGeom prst="rect">
            <a:avLst/>
          </a:prstGeom>
          <a:solidFill>
            <a:srgbClr val="009A44"/>
          </a:solidFill>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altLang="en-US" dirty="0">
              <a:solidFill>
                <a:schemeClr val="bg1"/>
              </a:solidFill>
            </a:endParaRPr>
          </a:p>
          <a:p>
            <a:pPr>
              <a:defRPr/>
            </a:pPr>
            <a:r>
              <a:rPr lang="en-US" altLang="en-US" dirty="0">
                <a:solidFill>
                  <a:schemeClr val="bg1"/>
                </a:solidFill>
              </a:rPr>
              <a:t>C code for </a:t>
            </a:r>
            <a:r>
              <a:rPr lang="en-US" altLang="en-US" dirty="0" err="1">
                <a:solidFill>
                  <a:schemeClr val="bg1"/>
                </a:solidFill>
              </a:rPr>
              <a:t>Lexer</a:t>
            </a:r>
            <a:r>
              <a:rPr lang="en-US" altLang="en-US" dirty="0">
                <a:solidFill>
                  <a:schemeClr val="bg1"/>
                </a:solidFill>
              </a:rPr>
              <a:t> removing white space and collecting numbers</a:t>
            </a:r>
          </a:p>
        </p:txBody>
      </p:sp>
    </p:spTree>
    <p:extLst>
      <p:ext uri="{BB962C8B-B14F-4D97-AF65-F5344CB8AC3E}">
        <p14:creationId xmlns:p14="http://schemas.microsoft.com/office/powerpoint/2010/main" val="3273341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0" y="365126"/>
            <a:ext cx="8515350" cy="1325563"/>
          </a:xfrm>
        </p:spPr>
        <p:txBody>
          <a:bodyPr/>
          <a:lstStyle/>
          <a:p>
            <a:pPr eaLnBrk="1" hangingPunct="1"/>
            <a:r>
              <a:rPr lang="en-US" altLang="en-US" dirty="0"/>
              <a:t>The symbol-table interface</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5EF326-8C13-4FB9-A265-93E19E07191E}" type="slidenum">
              <a:rPr lang="en-US" altLang="en-US">
                <a:solidFill>
                  <a:srgbClr val="7B9899"/>
                </a:solidFill>
              </a:rPr>
              <a:pPr/>
              <a:t>74</a:t>
            </a:fld>
            <a:endParaRPr lang="en-US" altLang="en-US">
              <a:solidFill>
                <a:srgbClr val="7B9899"/>
              </a:solidFill>
            </a:endParaRPr>
          </a:p>
        </p:txBody>
      </p:sp>
      <p:sp>
        <p:nvSpPr>
          <p:cNvPr id="79876" name="Content Placeholder 2"/>
          <p:cNvSpPr>
            <a:spLocks noGrp="1"/>
          </p:cNvSpPr>
          <p:nvPr>
            <p:ph sz="quarter" idx="1"/>
          </p:nvPr>
        </p:nvSpPr>
        <p:spPr>
          <a:xfrm>
            <a:off x="-1" y="1782007"/>
            <a:ext cx="9065941" cy="4572000"/>
          </a:xfrm>
        </p:spPr>
        <p:txBody>
          <a:bodyPr>
            <a:normAutofit lnSpcReduction="10000"/>
          </a:bodyPr>
          <a:lstStyle/>
          <a:p>
            <a:pPr eaLnBrk="1" hangingPunct="1"/>
            <a:r>
              <a:rPr lang="en-US" altLang="en-US" sz="3600" dirty="0"/>
              <a:t>Used for reading and writing of lexemes</a:t>
            </a:r>
          </a:p>
          <a:p>
            <a:pPr eaLnBrk="1" hangingPunct="1"/>
            <a:r>
              <a:rPr lang="en-US" altLang="en-US" sz="3600" dirty="0"/>
              <a:t>Main operations</a:t>
            </a:r>
          </a:p>
          <a:p>
            <a:pPr lvl="1" eaLnBrk="1" hangingPunct="1"/>
            <a:r>
              <a:rPr lang="en-US" altLang="en-US" sz="3200" dirty="0">
                <a:solidFill>
                  <a:srgbClr val="C00000"/>
                </a:solidFill>
              </a:rPr>
              <a:t>Insert (s, t) </a:t>
            </a:r>
          </a:p>
          <a:p>
            <a:pPr lvl="2"/>
            <a:r>
              <a:rPr lang="en-US" altLang="en-US" sz="2800" dirty="0">
                <a:solidFill>
                  <a:srgbClr val="0070C0"/>
                </a:solidFill>
              </a:rPr>
              <a:t>Insert returns index of new entry for string s, token t</a:t>
            </a:r>
          </a:p>
          <a:p>
            <a:pPr lvl="1" eaLnBrk="1" hangingPunct="1"/>
            <a:r>
              <a:rPr lang="en-US" altLang="en-US" sz="3200" dirty="0">
                <a:solidFill>
                  <a:srgbClr val="C00000"/>
                </a:solidFill>
              </a:rPr>
              <a:t>Lookup (s) </a:t>
            </a:r>
          </a:p>
          <a:p>
            <a:pPr lvl="2"/>
            <a:r>
              <a:rPr lang="en-US" altLang="en-US" sz="2800" dirty="0">
                <a:solidFill>
                  <a:srgbClr val="0070C0"/>
                </a:solidFill>
              </a:rPr>
              <a:t>Looks up returns index of entry for string s, or if s is not found</a:t>
            </a:r>
          </a:p>
          <a:p>
            <a:pPr lvl="1"/>
            <a:r>
              <a:rPr lang="en-US" altLang="en-US" sz="3200" i="1" dirty="0">
                <a:solidFill>
                  <a:srgbClr val="C00000"/>
                </a:solidFill>
              </a:rPr>
              <a:t>where</a:t>
            </a:r>
          </a:p>
          <a:p>
            <a:pPr lvl="2"/>
            <a:r>
              <a:rPr lang="en-US" altLang="en-US" sz="3200" dirty="0">
                <a:solidFill>
                  <a:srgbClr val="0070C0"/>
                </a:solidFill>
              </a:rPr>
              <a:t>s = string (e.g., position)</a:t>
            </a:r>
          </a:p>
          <a:p>
            <a:pPr lvl="2"/>
            <a:r>
              <a:rPr lang="en-US" altLang="en-US" sz="3200" dirty="0">
                <a:solidFill>
                  <a:srgbClr val="0070C0"/>
                </a:solidFill>
              </a:rPr>
              <a:t>t = token (e.g., IF-symbol, MOD-symbol, etc.)</a:t>
            </a:r>
          </a:p>
        </p:txBody>
      </p:sp>
    </p:spTree>
    <p:extLst>
      <p:ext uri="{BB962C8B-B14F-4D97-AF65-F5344CB8AC3E}">
        <p14:creationId xmlns:p14="http://schemas.microsoft.com/office/powerpoint/2010/main" val="323280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87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87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87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87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87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98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EFEDD40-3C95-404C-9718-C98A11980D37}" type="slidenum">
              <a:rPr lang="en-US" altLang="en-US">
                <a:solidFill>
                  <a:srgbClr val="FFFFFF"/>
                </a:solidFill>
              </a:rPr>
              <a:pPr/>
              <a:t>75</a:t>
            </a:fld>
            <a:endParaRPr lang="en-US" altLang="en-US">
              <a:solidFill>
                <a:srgbClr val="FFFFFF"/>
              </a:solidFill>
            </a:endParaRPr>
          </a:p>
        </p:txBody>
      </p:sp>
      <p:pic>
        <p:nvPicPr>
          <p:cNvPr id="808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998538"/>
            <a:ext cx="7716837"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2150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89004" y="458266"/>
            <a:ext cx="7886700" cy="1325563"/>
          </a:xfrm>
        </p:spPr>
        <p:txBody>
          <a:bodyPr/>
          <a:lstStyle/>
          <a:p>
            <a:pPr eaLnBrk="1" hangingPunct="1"/>
            <a:r>
              <a:rPr lang="en-US" altLang="en-US" dirty="0"/>
              <a:t>Handling Reserved Keywords</a:t>
            </a:r>
          </a:p>
        </p:txBody>
      </p:sp>
      <p:sp>
        <p:nvSpPr>
          <p:cNvPr id="4" name="Slide Number Placeholder 3"/>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79A4CE-307B-4D2D-8ACD-55DE24EB723A}" type="slidenum">
              <a:rPr lang="en-US" altLang="en-US">
                <a:solidFill>
                  <a:srgbClr val="7B9899"/>
                </a:solidFill>
              </a:rPr>
              <a:pPr/>
              <a:t>76</a:t>
            </a:fld>
            <a:endParaRPr lang="en-US" altLang="en-US">
              <a:solidFill>
                <a:srgbClr val="7B9899"/>
              </a:solidFill>
            </a:endParaRPr>
          </a:p>
        </p:txBody>
      </p:sp>
      <p:sp>
        <p:nvSpPr>
          <p:cNvPr id="81924" name="Content Placeholder 2"/>
          <p:cNvSpPr>
            <a:spLocks noGrp="1"/>
          </p:cNvSpPr>
          <p:nvPr>
            <p:ph sz="quarter" idx="1"/>
          </p:nvPr>
        </p:nvSpPr>
        <p:spPr>
          <a:xfrm>
            <a:off x="0" y="1783829"/>
            <a:ext cx="9144000" cy="4315345"/>
          </a:xfrm>
        </p:spPr>
        <p:txBody>
          <a:bodyPr>
            <a:noAutofit/>
          </a:bodyPr>
          <a:lstStyle/>
          <a:p>
            <a:pPr eaLnBrk="1" hangingPunct="1">
              <a:defRPr/>
            </a:pPr>
            <a:r>
              <a:rPr lang="en-US" sz="3200" dirty="0"/>
              <a:t>Symbol-table can be used to deal with any collection of </a:t>
            </a:r>
            <a:r>
              <a:rPr lang="en-US" sz="3200" b="1" dirty="0"/>
              <a:t>reserved keywords</a:t>
            </a:r>
          </a:p>
          <a:p>
            <a:pPr lvl="1" eaLnBrk="1" hangingPunct="1">
              <a:defRPr/>
            </a:pPr>
            <a:r>
              <a:rPr lang="en-US" sz="3200" dirty="0">
                <a:solidFill>
                  <a:srgbClr val="C00000"/>
                </a:solidFill>
              </a:rPr>
              <a:t>E.g., tokens </a:t>
            </a:r>
            <a:r>
              <a:rPr lang="en-US" sz="3200" b="1" dirty="0">
                <a:solidFill>
                  <a:srgbClr val="C00000"/>
                </a:solidFill>
              </a:rPr>
              <a:t>div</a:t>
            </a:r>
            <a:r>
              <a:rPr lang="en-US" sz="3200" dirty="0">
                <a:solidFill>
                  <a:srgbClr val="C00000"/>
                </a:solidFill>
              </a:rPr>
              <a:t> and </a:t>
            </a:r>
            <a:r>
              <a:rPr lang="en-US" sz="3200" b="1" dirty="0">
                <a:solidFill>
                  <a:srgbClr val="C00000"/>
                </a:solidFill>
              </a:rPr>
              <a:t>mod</a:t>
            </a:r>
            <a:r>
              <a:rPr lang="en-US" sz="3200" dirty="0">
                <a:solidFill>
                  <a:srgbClr val="C00000"/>
                </a:solidFill>
              </a:rPr>
              <a:t> with lexemes div and mod respectively</a:t>
            </a:r>
          </a:p>
          <a:p>
            <a:pPr>
              <a:defRPr/>
            </a:pPr>
            <a:r>
              <a:rPr lang="en-US" sz="3600" dirty="0"/>
              <a:t>Initialize symbol table with </a:t>
            </a:r>
            <a:r>
              <a:rPr lang="en-US" sz="3600" b="1" dirty="0"/>
              <a:t>keywords</a:t>
            </a:r>
            <a:r>
              <a:rPr lang="en-US" sz="3600" dirty="0"/>
              <a:t> using the calls</a:t>
            </a:r>
          </a:p>
          <a:p>
            <a:pPr lvl="1">
              <a:defRPr/>
            </a:pPr>
            <a:r>
              <a:rPr lang="en-US" sz="3400" dirty="0">
                <a:solidFill>
                  <a:srgbClr val="C00000"/>
                </a:solidFill>
              </a:rPr>
              <a:t>Insert (“div”, </a:t>
            </a:r>
            <a:r>
              <a:rPr lang="en-US" sz="3400" b="1" dirty="0">
                <a:solidFill>
                  <a:srgbClr val="C00000"/>
                </a:solidFill>
              </a:rPr>
              <a:t>div</a:t>
            </a:r>
            <a:r>
              <a:rPr lang="en-US" sz="3400" dirty="0">
                <a:solidFill>
                  <a:srgbClr val="C00000"/>
                </a:solidFill>
              </a:rPr>
              <a:t>);</a:t>
            </a:r>
          </a:p>
          <a:p>
            <a:pPr lvl="1">
              <a:defRPr/>
            </a:pPr>
            <a:r>
              <a:rPr lang="en-US" sz="3400" dirty="0">
                <a:solidFill>
                  <a:srgbClr val="C00000"/>
                </a:solidFill>
              </a:rPr>
              <a:t>Insert (“mod”, </a:t>
            </a:r>
            <a:r>
              <a:rPr lang="en-US" sz="3400" b="1" dirty="0">
                <a:solidFill>
                  <a:srgbClr val="C00000"/>
                </a:solidFill>
              </a:rPr>
              <a:t>mod</a:t>
            </a:r>
            <a:r>
              <a:rPr lang="en-US" sz="3400" dirty="0">
                <a:solidFill>
                  <a:srgbClr val="C00000"/>
                </a:solidFill>
              </a:rPr>
              <a:t>);</a:t>
            </a:r>
          </a:p>
          <a:p>
            <a:pPr>
              <a:defRPr/>
            </a:pPr>
            <a:r>
              <a:rPr lang="en-US" sz="3200" dirty="0"/>
              <a:t>For example, any lookup (“div”) will return div meaning that div cannot be used as an identifier</a:t>
            </a:r>
          </a:p>
        </p:txBody>
      </p:sp>
    </p:spTree>
    <p:extLst>
      <p:ext uri="{BB962C8B-B14F-4D97-AF65-F5344CB8AC3E}">
        <p14:creationId xmlns:p14="http://schemas.microsoft.com/office/powerpoint/2010/main" val="186100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2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53" y="365126"/>
            <a:ext cx="8944494" cy="1325563"/>
          </a:xfrm>
        </p:spPr>
        <p:txBody>
          <a:bodyPr>
            <a:normAutofit/>
          </a:bodyPr>
          <a:lstStyle/>
          <a:p>
            <a:r>
              <a:rPr lang="en-US" dirty="0"/>
              <a:t>Pseudo-code for a lexical analyzer</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421" y="1780110"/>
            <a:ext cx="8000407" cy="507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4021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56460" y="364331"/>
            <a:ext cx="8987540" cy="1325563"/>
          </a:xfrm>
        </p:spPr>
        <p:txBody>
          <a:bodyPr>
            <a:normAutofit/>
          </a:bodyPr>
          <a:lstStyle/>
          <a:p>
            <a:pPr eaLnBrk="1" fontAlgn="auto" hangingPunct="1">
              <a:spcAft>
                <a:spcPts val="0"/>
              </a:spcAft>
              <a:defRPr/>
            </a:pPr>
            <a:r>
              <a:rPr lang="en-US" dirty="0"/>
              <a:t>Abstract Stack Machines and Intermediate Code</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197CD5F-29D3-4505-BB7F-6F91D34CC67A}" type="slidenum">
              <a:rPr lang="en-US" altLang="en-US">
                <a:solidFill>
                  <a:srgbClr val="7B9899"/>
                </a:solidFill>
              </a:rPr>
              <a:pPr/>
              <a:t>78</a:t>
            </a:fld>
            <a:endParaRPr lang="en-US" altLang="en-US" dirty="0">
              <a:solidFill>
                <a:srgbClr val="7B9899"/>
              </a:solidFill>
            </a:endParaRPr>
          </a:p>
        </p:txBody>
      </p:sp>
      <p:sp>
        <p:nvSpPr>
          <p:cNvPr id="88068" name="Rectangle 3"/>
          <p:cNvSpPr>
            <a:spLocks noGrp="1" noChangeArrowheads="1"/>
          </p:cNvSpPr>
          <p:nvPr>
            <p:ph sz="quarter" idx="1"/>
          </p:nvPr>
        </p:nvSpPr>
        <p:spPr>
          <a:xfrm>
            <a:off x="11111" y="1826978"/>
            <a:ext cx="9024823" cy="4572000"/>
          </a:xfrm>
        </p:spPr>
        <p:txBody>
          <a:bodyPr>
            <a:noAutofit/>
          </a:bodyPr>
          <a:lstStyle/>
          <a:p>
            <a:pPr eaLnBrk="1" hangingPunct="1"/>
            <a:r>
              <a:rPr lang="en-US" altLang="en-US" dirty="0"/>
              <a:t>Front-end  of compiler builds an Intermediate Code (IC)</a:t>
            </a:r>
          </a:p>
          <a:p>
            <a:pPr eaLnBrk="1" hangingPunct="1"/>
            <a:r>
              <a:rPr lang="en-US" altLang="en-US" dirty="0"/>
              <a:t>How to generate IC? </a:t>
            </a:r>
          </a:p>
          <a:p>
            <a:pPr lvl="1"/>
            <a:r>
              <a:rPr lang="en-US" altLang="en-US" dirty="0">
                <a:solidFill>
                  <a:srgbClr val="C00000"/>
                </a:solidFill>
              </a:rPr>
              <a:t>3-addres, syntax tree,  or stack-machines</a:t>
            </a:r>
          </a:p>
          <a:p>
            <a:r>
              <a:rPr lang="en-US" altLang="en-US" dirty="0"/>
              <a:t>We use stack for now</a:t>
            </a:r>
          </a:p>
          <a:p>
            <a:pPr lvl="1"/>
            <a:r>
              <a:rPr lang="en-US" altLang="en-US" dirty="0">
                <a:solidFill>
                  <a:srgbClr val="C00000"/>
                </a:solidFill>
              </a:rPr>
              <a:t>Stack is </a:t>
            </a:r>
            <a:r>
              <a:rPr lang="en-US" dirty="0">
                <a:solidFill>
                  <a:srgbClr val="C00000"/>
                </a:solidFill>
              </a:rPr>
              <a:t>programmed with a reverse Polish instruction set</a:t>
            </a:r>
          </a:p>
          <a:p>
            <a:pPr lvl="1"/>
            <a:r>
              <a:rPr lang="en-US" dirty="0">
                <a:solidFill>
                  <a:srgbClr val="C00000"/>
                </a:solidFill>
              </a:rPr>
              <a:t>Compilers using stack machines are simpler and faster to build than compilers for other machines (e.g., Register-2-register)</a:t>
            </a:r>
            <a:endParaRPr lang="en-US" altLang="en-US" dirty="0">
              <a:solidFill>
                <a:srgbClr val="C00000"/>
              </a:solidFill>
            </a:endParaRPr>
          </a:p>
          <a:p>
            <a:r>
              <a:rPr lang="en-US" altLang="en-US" dirty="0"/>
              <a:t>Stack is called </a:t>
            </a:r>
            <a:r>
              <a:rPr lang="en-US" altLang="en-US" b="1" dirty="0"/>
              <a:t>Last In First Out (LIFO</a:t>
            </a:r>
            <a:r>
              <a:rPr lang="en-US" altLang="en-US" dirty="0"/>
              <a:t>) storage with two abstract operations: </a:t>
            </a:r>
          </a:p>
          <a:p>
            <a:pPr lvl="1"/>
            <a:r>
              <a:rPr lang="en-US" altLang="en-US" sz="2800" dirty="0">
                <a:solidFill>
                  <a:srgbClr val="C00000"/>
                </a:solidFill>
              </a:rPr>
              <a:t>push </a:t>
            </a:r>
          </a:p>
          <a:p>
            <a:pPr lvl="1"/>
            <a:r>
              <a:rPr lang="en-US" altLang="en-US" sz="2800" dirty="0">
                <a:solidFill>
                  <a:srgbClr val="C00000"/>
                </a:solidFill>
              </a:rPr>
              <a:t>pop </a:t>
            </a:r>
          </a:p>
        </p:txBody>
      </p:sp>
    </p:spTree>
    <p:extLst>
      <p:ext uri="{BB962C8B-B14F-4D97-AF65-F5344CB8AC3E}">
        <p14:creationId xmlns:p14="http://schemas.microsoft.com/office/powerpoint/2010/main" val="293282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0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0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0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0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0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0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29094" y="0"/>
            <a:ext cx="9085811" cy="1571105"/>
          </a:xfrm>
          <a:solidFill>
            <a:srgbClr val="009A44"/>
          </a:solidFill>
        </p:spPr>
        <p:txBody>
          <a:bodyPr>
            <a:normAutofit/>
          </a:bodyPr>
          <a:lstStyle/>
          <a:p>
            <a:pPr eaLnBrk="1" fontAlgn="auto" hangingPunct="1">
              <a:spcAft>
                <a:spcPts val="0"/>
              </a:spcAft>
              <a:defRPr/>
            </a:pPr>
            <a:r>
              <a:rPr lang="en-US" b="1" dirty="0">
                <a:solidFill>
                  <a:schemeClr val="bg1"/>
                </a:solidFill>
              </a:rPr>
              <a:t>generating IC using stack</a:t>
            </a:r>
          </a:p>
        </p:txBody>
      </p:sp>
      <p:sp>
        <p:nvSpPr>
          <p:cNvPr id="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F47DF8-ECD5-4C85-BC5A-62E5C125D09E}" type="slidenum">
              <a:rPr lang="en-US" altLang="en-US">
                <a:solidFill>
                  <a:srgbClr val="7B9899"/>
                </a:solidFill>
              </a:rPr>
              <a:pPr/>
              <a:t>79</a:t>
            </a:fld>
            <a:endParaRPr lang="en-US" altLang="en-US">
              <a:solidFill>
                <a:srgbClr val="7B9899"/>
              </a:solidFill>
            </a:endParaRPr>
          </a:p>
        </p:txBody>
      </p:sp>
      <p:sp>
        <p:nvSpPr>
          <p:cNvPr id="89092" name="Rectangle 3"/>
          <p:cNvSpPr>
            <a:spLocks noGrp="1" noChangeArrowheads="1"/>
          </p:cNvSpPr>
          <p:nvPr>
            <p:ph type="body" idx="4294967295"/>
          </p:nvPr>
        </p:nvSpPr>
        <p:spPr>
          <a:xfrm>
            <a:off x="58189" y="1752600"/>
            <a:ext cx="9085811" cy="4114800"/>
          </a:xfrm>
        </p:spPr>
        <p:txBody>
          <a:bodyPr/>
          <a:lstStyle/>
          <a:p>
            <a:pPr eaLnBrk="1" hangingPunct="1"/>
            <a:r>
              <a:rPr lang="en-US" altLang="en-US" sz="3600" dirty="0"/>
              <a:t>Stack provides</a:t>
            </a:r>
          </a:p>
          <a:p>
            <a:pPr lvl="1" eaLnBrk="1" hangingPunct="1"/>
            <a:r>
              <a:rPr lang="en-US" altLang="en-US" sz="3200" dirty="0">
                <a:solidFill>
                  <a:srgbClr val="C00000"/>
                </a:solidFill>
              </a:rPr>
              <a:t>Set of Instructions </a:t>
            </a:r>
          </a:p>
          <a:p>
            <a:pPr lvl="1" eaLnBrk="1" hangingPunct="1"/>
            <a:r>
              <a:rPr lang="en-US" altLang="en-US" sz="3200" dirty="0">
                <a:solidFill>
                  <a:srgbClr val="C00000"/>
                </a:solidFill>
              </a:rPr>
              <a:t>Data memories (</a:t>
            </a:r>
            <a:r>
              <a:rPr lang="en-US" altLang="en-US" sz="3200" dirty="0" err="1">
                <a:solidFill>
                  <a:srgbClr val="C00000"/>
                </a:solidFill>
              </a:rPr>
              <a:t>rvalue</a:t>
            </a:r>
            <a:r>
              <a:rPr lang="en-US" altLang="en-US" sz="3200" dirty="0">
                <a:solidFill>
                  <a:srgbClr val="C00000"/>
                </a:solidFill>
              </a:rPr>
              <a:t>, </a:t>
            </a:r>
            <a:r>
              <a:rPr lang="en-US" altLang="en-US" sz="3200" dirty="0" err="1">
                <a:solidFill>
                  <a:srgbClr val="C00000"/>
                </a:solidFill>
              </a:rPr>
              <a:t>lvalue</a:t>
            </a:r>
            <a:r>
              <a:rPr lang="en-US" altLang="en-US" sz="3200" dirty="0">
                <a:solidFill>
                  <a:srgbClr val="C00000"/>
                </a:solidFill>
              </a:rPr>
              <a:t>, </a:t>
            </a:r>
            <a:r>
              <a:rPr lang="en-US" altLang="en-US" sz="3200" dirty="0" err="1">
                <a:solidFill>
                  <a:srgbClr val="C00000"/>
                </a:solidFill>
              </a:rPr>
              <a:t>etc</a:t>
            </a:r>
            <a:r>
              <a:rPr lang="en-US" altLang="en-US" sz="3200" dirty="0">
                <a:solidFill>
                  <a:srgbClr val="C00000"/>
                </a:solidFill>
              </a:rPr>
              <a:t>)</a:t>
            </a:r>
          </a:p>
          <a:p>
            <a:pPr eaLnBrk="1" hangingPunct="1"/>
            <a:r>
              <a:rPr lang="en-US" altLang="en-US" sz="3600" dirty="0"/>
              <a:t>Instructions set include</a:t>
            </a:r>
          </a:p>
          <a:p>
            <a:pPr lvl="1" eaLnBrk="1" hangingPunct="1"/>
            <a:r>
              <a:rPr lang="en-US" altLang="en-US" sz="3200" dirty="0">
                <a:solidFill>
                  <a:srgbClr val="C00000"/>
                </a:solidFill>
              </a:rPr>
              <a:t>Integer arithmetic ( +, -)</a:t>
            </a:r>
          </a:p>
          <a:p>
            <a:pPr lvl="1" eaLnBrk="1" hangingPunct="1"/>
            <a:r>
              <a:rPr lang="en-US" altLang="en-US" sz="3200" dirty="0">
                <a:solidFill>
                  <a:srgbClr val="C00000"/>
                </a:solidFill>
              </a:rPr>
              <a:t>Stack manipulation  (push/pop)</a:t>
            </a:r>
          </a:p>
          <a:p>
            <a:pPr lvl="1" eaLnBrk="1" hangingPunct="1"/>
            <a:r>
              <a:rPr lang="en-US" altLang="en-US" sz="3200" dirty="0">
                <a:solidFill>
                  <a:srgbClr val="C00000"/>
                </a:solidFill>
              </a:rPr>
              <a:t>Control flow  ( Branches  using IF/THEN)</a:t>
            </a:r>
          </a:p>
          <a:p>
            <a:pPr lvl="1" eaLnBrk="1" hangingPunct="1"/>
            <a:endParaRPr lang="en-US" altLang="en-US" dirty="0">
              <a:solidFill>
                <a:srgbClr val="C00000"/>
              </a:solidFill>
            </a:endParaRPr>
          </a:p>
          <a:p>
            <a:pPr lvl="1" eaLnBrk="1" hangingPunct="1"/>
            <a:endParaRPr lang="en-US" altLang="en-US" dirty="0"/>
          </a:p>
        </p:txBody>
      </p:sp>
    </p:spTree>
    <p:extLst>
      <p:ext uri="{BB962C8B-B14F-4D97-AF65-F5344CB8AC3E}">
        <p14:creationId xmlns:p14="http://schemas.microsoft.com/office/powerpoint/2010/main" val="425835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0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0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0" y="1"/>
            <a:ext cx="9144000" cy="1483166"/>
          </a:xfrm>
          <a:solidFill>
            <a:srgbClr val="009A44"/>
          </a:solidFill>
        </p:spPr>
        <p:txBody>
          <a:bodyPr/>
          <a:lstStyle/>
          <a:p>
            <a:pPr eaLnBrk="1" hangingPunct="1"/>
            <a:r>
              <a:rPr lang="en-US" altLang="en-US" dirty="0">
                <a:solidFill>
                  <a:schemeClr val="bg1"/>
                </a:solidFill>
              </a:rPr>
              <a:t>IC: syntax Tree and 3-address code</a:t>
            </a:r>
          </a:p>
        </p:txBody>
      </p:sp>
      <p:sp>
        <p:nvSpPr>
          <p:cNvPr id="3" name="Slide Number Placeholder 2"/>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E32327-F7AC-4953-96F2-CD88961A2633}" type="slidenum">
              <a:rPr lang="en-US" altLang="en-US">
                <a:solidFill>
                  <a:srgbClr val="7B9899"/>
                </a:solidFill>
              </a:rPr>
              <a:pPr/>
              <a:t>8</a:t>
            </a:fld>
            <a:endParaRPr lang="en-US" altLang="en-US">
              <a:solidFill>
                <a:srgbClr val="7B9899"/>
              </a:solidFill>
            </a:endParaRPr>
          </a:p>
        </p:txBody>
      </p:sp>
      <p:sp>
        <p:nvSpPr>
          <p:cNvPr id="21508" name="TextBox 3"/>
          <p:cNvSpPr txBox="1">
            <a:spLocks noChangeArrowheads="1"/>
          </p:cNvSpPr>
          <p:nvPr/>
        </p:nvSpPr>
        <p:spPr bwMode="auto">
          <a:xfrm>
            <a:off x="1524000" y="19050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do-while</a:t>
            </a:r>
          </a:p>
        </p:txBody>
      </p:sp>
      <p:cxnSp>
        <p:nvCxnSpPr>
          <p:cNvPr id="6" name="Straight Connector 5"/>
          <p:cNvCxnSpPr/>
          <p:nvPr/>
        </p:nvCxnSpPr>
        <p:spPr>
          <a:xfrm rot="10800000" flipV="1">
            <a:off x="1066800" y="2438400"/>
            <a:ext cx="6858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2362200" y="2438400"/>
            <a:ext cx="6096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21511" name="TextBox 9"/>
          <p:cNvSpPr txBox="1">
            <a:spLocks noChangeArrowheads="1"/>
          </p:cNvSpPr>
          <p:nvPr/>
        </p:nvSpPr>
        <p:spPr bwMode="auto">
          <a:xfrm>
            <a:off x="2819400" y="3048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&lt;</a:t>
            </a:r>
          </a:p>
        </p:txBody>
      </p:sp>
      <p:sp>
        <p:nvSpPr>
          <p:cNvPr id="21512" name="TextBox 10"/>
          <p:cNvSpPr txBox="1">
            <a:spLocks noChangeArrowheads="1"/>
          </p:cNvSpPr>
          <p:nvPr/>
        </p:nvSpPr>
        <p:spPr bwMode="auto">
          <a:xfrm>
            <a:off x="685800" y="30480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body</a:t>
            </a:r>
          </a:p>
        </p:txBody>
      </p:sp>
      <p:cxnSp>
        <p:nvCxnSpPr>
          <p:cNvPr id="13" name="Straight Connector 12"/>
          <p:cNvCxnSpPr/>
          <p:nvPr/>
        </p:nvCxnSpPr>
        <p:spPr>
          <a:xfrm rot="5400000">
            <a:off x="723901" y="3695700"/>
            <a:ext cx="533400" cy="3175"/>
          </a:xfrm>
          <a:prstGeom prst="line">
            <a:avLst/>
          </a:prstGeom>
        </p:spPr>
        <p:style>
          <a:lnRef idx="1">
            <a:schemeClr val="accent1"/>
          </a:lnRef>
          <a:fillRef idx="0">
            <a:schemeClr val="accent1"/>
          </a:fillRef>
          <a:effectRef idx="0">
            <a:schemeClr val="accent1"/>
          </a:effectRef>
          <a:fontRef idx="minor">
            <a:schemeClr val="tx1"/>
          </a:fontRef>
        </p:style>
      </p:cxnSp>
      <p:sp>
        <p:nvSpPr>
          <p:cNvPr id="21514" name="TextBox 13"/>
          <p:cNvSpPr txBox="1">
            <a:spLocks noChangeArrowheads="1"/>
          </p:cNvSpPr>
          <p:nvPr/>
        </p:nvSpPr>
        <p:spPr bwMode="auto">
          <a:xfrm>
            <a:off x="457200" y="39624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assign</a:t>
            </a:r>
          </a:p>
        </p:txBody>
      </p:sp>
      <p:cxnSp>
        <p:nvCxnSpPr>
          <p:cNvPr id="16" name="Straight Connector 15"/>
          <p:cNvCxnSpPr/>
          <p:nvPr/>
        </p:nvCxnSpPr>
        <p:spPr>
          <a:xfrm rot="5400000">
            <a:off x="457200" y="4495800"/>
            <a:ext cx="457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990600" y="4495800"/>
            <a:ext cx="45720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21517" name="TextBox 18"/>
          <p:cNvSpPr txBox="1">
            <a:spLocks noChangeArrowheads="1"/>
          </p:cNvSpPr>
          <p:nvPr/>
        </p:nvSpPr>
        <p:spPr bwMode="auto">
          <a:xfrm>
            <a:off x="381000" y="48768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i</a:t>
            </a:r>
          </a:p>
        </p:txBody>
      </p:sp>
      <p:sp>
        <p:nvSpPr>
          <p:cNvPr id="21518" name="TextBox 19"/>
          <p:cNvSpPr txBox="1">
            <a:spLocks noChangeArrowheads="1"/>
          </p:cNvSpPr>
          <p:nvPr/>
        </p:nvSpPr>
        <p:spPr bwMode="auto">
          <a:xfrm>
            <a:off x="1219200" y="49530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t>
            </a:r>
          </a:p>
        </p:txBody>
      </p:sp>
      <p:cxnSp>
        <p:nvCxnSpPr>
          <p:cNvPr id="22" name="Straight Connector 21"/>
          <p:cNvCxnSpPr/>
          <p:nvPr/>
        </p:nvCxnSpPr>
        <p:spPr>
          <a:xfrm rot="5400000">
            <a:off x="952500" y="5448300"/>
            <a:ext cx="4572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447800" y="5410200"/>
            <a:ext cx="45720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21521" name="TextBox 26"/>
          <p:cNvSpPr txBox="1">
            <a:spLocks noChangeArrowheads="1"/>
          </p:cNvSpPr>
          <p:nvPr/>
        </p:nvSpPr>
        <p:spPr bwMode="auto">
          <a:xfrm>
            <a:off x="990600" y="5791200"/>
            <a:ext cx="22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i</a:t>
            </a:r>
          </a:p>
        </p:txBody>
      </p:sp>
      <p:sp>
        <p:nvSpPr>
          <p:cNvPr id="21522" name="TextBox 27"/>
          <p:cNvSpPr txBox="1">
            <a:spLocks noChangeArrowheads="1"/>
          </p:cNvSpPr>
          <p:nvPr/>
        </p:nvSpPr>
        <p:spPr bwMode="auto">
          <a:xfrm>
            <a:off x="1676400" y="58674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1</a:t>
            </a:r>
          </a:p>
        </p:txBody>
      </p:sp>
      <p:cxnSp>
        <p:nvCxnSpPr>
          <p:cNvPr id="32" name="Straight Connector 31"/>
          <p:cNvCxnSpPr/>
          <p:nvPr/>
        </p:nvCxnSpPr>
        <p:spPr>
          <a:xfrm rot="5400000">
            <a:off x="2438400" y="3429000"/>
            <a:ext cx="4572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1511" idx="2"/>
          </p:cNvCxnSpPr>
          <p:nvPr/>
        </p:nvCxnSpPr>
        <p:spPr>
          <a:xfrm rot="16200000" flipH="1">
            <a:off x="3067050" y="3448050"/>
            <a:ext cx="457200" cy="419100"/>
          </a:xfrm>
          <a:prstGeom prst="line">
            <a:avLst/>
          </a:prstGeom>
        </p:spPr>
        <p:style>
          <a:lnRef idx="1">
            <a:schemeClr val="accent1"/>
          </a:lnRef>
          <a:fillRef idx="0">
            <a:schemeClr val="accent1"/>
          </a:fillRef>
          <a:effectRef idx="0">
            <a:schemeClr val="accent1"/>
          </a:effectRef>
          <a:fontRef idx="minor">
            <a:schemeClr val="tx1"/>
          </a:fontRef>
        </p:style>
      </p:cxnSp>
      <p:sp>
        <p:nvSpPr>
          <p:cNvPr id="21525" name="TextBox 34"/>
          <p:cNvSpPr txBox="1">
            <a:spLocks noChangeArrowheads="1"/>
          </p:cNvSpPr>
          <p:nvPr/>
        </p:nvSpPr>
        <p:spPr bwMode="auto">
          <a:xfrm>
            <a:off x="3352800" y="38862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a:t>
            </a:r>
          </a:p>
        </p:txBody>
      </p:sp>
      <p:sp>
        <p:nvSpPr>
          <p:cNvPr id="21526" name="TextBox 35"/>
          <p:cNvSpPr txBox="1">
            <a:spLocks noChangeArrowheads="1"/>
          </p:cNvSpPr>
          <p:nvPr/>
        </p:nvSpPr>
        <p:spPr bwMode="auto">
          <a:xfrm>
            <a:off x="2133600" y="39624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t>
            </a:r>
          </a:p>
        </p:txBody>
      </p:sp>
      <p:cxnSp>
        <p:nvCxnSpPr>
          <p:cNvPr id="38" name="Straight Connector 37"/>
          <p:cNvCxnSpPr/>
          <p:nvPr/>
        </p:nvCxnSpPr>
        <p:spPr>
          <a:xfrm rot="5400000">
            <a:off x="1790700" y="4457700"/>
            <a:ext cx="6096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1526" idx="2"/>
          </p:cNvCxnSpPr>
          <p:nvPr/>
        </p:nvCxnSpPr>
        <p:spPr>
          <a:xfrm rot="16200000" flipH="1">
            <a:off x="2375694" y="4356894"/>
            <a:ext cx="620712" cy="571500"/>
          </a:xfrm>
          <a:prstGeom prst="line">
            <a:avLst/>
          </a:prstGeom>
        </p:spPr>
        <p:style>
          <a:lnRef idx="1">
            <a:schemeClr val="accent1"/>
          </a:lnRef>
          <a:fillRef idx="0">
            <a:schemeClr val="accent1"/>
          </a:fillRef>
          <a:effectRef idx="0">
            <a:schemeClr val="accent1"/>
          </a:effectRef>
          <a:fontRef idx="minor">
            <a:schemeClr val="tx1"/>
          </a:fontRef>
        </p:style>
      </p:cxnSp>
      <p:sp>
        <p:nvSpPr>
          <p:cNvPr id="21529" name="TextBox 40"/>
          <p:cNvSpPr txBox="1">
            <a:spLocks noChangeArrowheads="1"/>
          </p:cNvSpPr>
          <p:nvPr/>
        </p:nvSpPr>
        <p:spPr bwMode="auto">
          <a:xfrm>
            <a:off x="2743200" y="49530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i</a:t>
            </a:r>
          </a:p>
        </p:txBody>
      </p:sp>
      <p:sp>
        <p:nvSpPr>
          <p:cNvPr id="21530" name="TextBox 41"/>
          <p:cNvSpPr txBox="1">
            <a:spLocks noChangeArrowheads="1"/>
          </p:cNvSpPr>
          <p:nvPr/>
        </p:nvSpPr>
        <p:spPr bwMode="auto">
          <a:xfrm>
            <a:off x="1752600" y="49530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1531" name="TextBox 42"/>
          <p:cNvSpPr txBox="1">
            <a:spLocks noChangeArrowheads="1"/>
          </p:cNvSpPr>
          <p:nvPr/>
        </p:nvSpPr>
        <p:spPr bwMode="auto">
          <a:xfrm>
            <a:off x="4648200" y="2209800"/>
            <a:ext cx="3124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 1:	</a:t>
            </a:r>
            <a:r>
              <a:rPr lang="en-US" altLang="en-US" dirty="0" err="1"/>
              <a:t>i</a:t>
            </a:r>
            <a:r>
              <a:rPr lang="en-US" altLang="en-US" dirty="0"/>
              <a:t> = </a:t>
            </a:r>
            <a:r>
              <a:rPr lang="en-US" altLang="en-US" dirty="0" err="1"/>
              <a:t>i</a:t>
            </a:r>
            <a:r>
              <a:rPr lang="en-US" altLang="en-US" dirty="0"/>
              <a:t> + 1</a:t>
            </a:r>
          </a:p>
          <a:p>
            <a:r>
              <a:rPr lang="en-US" altLang="en-US" dirty="0"/>
              <a:t> 2:	t1 = a [</a:t>
            </a:r>
            <a:r>
              <a:rPr lang="en-US" altLang="en-US" dirty="0" err="1"/>
              <a:t>i</a:t>
            </a:r>
            <a:r>
              <a:rPr lang="en-US" altLang="en-US" dirty="0"/>
              <a:t>]</a:t>
            </a:r>
          </a:p>
          <a:p>
            <a:r>
              <a:rPr lang="en-US" altLang="en-US" dirty="0"/>
              <a:t> 3:	if t1 &lt; v </a:t>
            </a:r>
            <a:r>
              <a:rPr lang="en-US" altLang="en-US" dirty="0" err="1"/>
              <a:t>goto</a:t>
            </a:r>
            <a:r>
              <a:rPr lang="en-US" altLang="en-US" dirty="0"/>
              <a:t> 1</a:t>
            </a:r>
          </a:p>
        </p:txBody>
      </p:sp>
      <p:sp>
        <p:nvSpPr>
          <p:cNvPr id="21532" name="TextBox 43"/>
          <p:cNvSpPr txBox="1">
            <a:spLocks noChangeArrowheads="1"/>
          </p:cNvSpPr>
          <p:nvPr/>
        </p:nvSpPr>
        <p:spPr bwMode="auto">
          <a:xfrm>
            <a:off x="609600" y="6351588"/>
            <a:ext cx="2209800" cy="369888"/>
          </a:xfrm>
          <a:prstGeom prst="rect">
            <a:avLst/>
          </a:prstGeom>
          <a:solidFill>
            <a:srgbClr val="C00000"/>
          </a:solid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A:  syntax tree</a:t>
            </a:r>
          </a:p>
        </p:txBody>
      </p:sp>
      <p:sp>
        <p:nvSpPr>
          <p:cNvPr id="21533" name="TextBox 44"/>
          <p:cNvSpPr txBox="1">
            <a:spLocks noChangeArrowheads="1"/>
          </p:cNvSpPr>
          <p:nvPr/>
        </p:nvSpPr>
        <p:spPr bwMode="auto">
          <a:xfrm>
            <a:off x="4800600" y="3352800"/>
            <a:ext cx="2590800" cy="369888"/>
          </a:xfrm>
          <a:prstGeom prst="rect">
            <a:avLst/>
          </a:prstGeom>
          <a:solidFill>
            <a:srgbClr val="009A44"/>
          </a:solid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B: 3-address code</a:t>
            </a:r>
          </a:p>
        </p:txBody>
      </p:sp>
      <p:sp>
        <p:nvSpPr>
          <p:cNvPr id="31" name="Rectangle 30"/>
          <p:cNvSpPr/>
          <p:nvPr/>
        </p:nvSpPr>
        <p:spPr>
          <a:xfrm>
            <a:off x="504668" y="1592704"/>
            <a:ext cx="2876863" cy="309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r>
              <a:rPr lang="en-US" dirty="0">
                <a:solidFill>
                  <a:srgbClr val="C00000"/>
                </a:solidFill>
              </a:rPr>
              <a:t>Do I = I +1; while (a[</a:t>
            </a:r>
            <a:r>
              <a:rPr lang="en-US" dirty="0" err="1">
                <a:solidFill>
                  <a:srgbClr val="C00000"/>
                </a:solidFill>
              </a:rPr>
              <a:t>i</a:t>
            </a:r>
            <a:r>
              <a:rPr lang="en-US" dirty="0">
                <a:solidFill>
                  <a:srgbClr val="C00000"/>
                </a:solidFill>
              </a:rPr>
              <a:t>] &lt; v);”</a:t>
            </a:r>
          </a:p>
        </p:txBody>
      </p:sp>
    </p:spTree>
    <p:extLst>
      <p:ext uri="{BB962C8B-B14F-4D97-AF65-F5344CB8AC3E}">
        <p14:creationId xmlns:p14="http://schemas.microsoft.com/office/powerpoint/2010/main" val="15070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5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5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5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5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5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5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5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5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5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5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11" grpId="0"/>
      <p:bldP spid="21512" grpId="0"/>
      <p:bldP spid="21514" grpId="0"/>
      <p:bldP spid="21517" grpId="0"/>
      <p:bldP spid="21518" grpId="0"/>
      <p:bldP spid="21521" grpId="0"/>
      <p:bldP spid="21522" grpId="0"/>
      <p:bldP spid="21525" grpId="0"/>
      <p:bldP spid="21526" grpId="0"/>
      <p:bldP spid="21529" grpId="0"/>
      <p:bldP spid="21530" grpId="0"/>
      <p:bldP spid="21531" grpId="0"/>
      <p:bldP spid="21532" grpId="0" animBg="1"/>
      <p:bldP spid="2153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56460" y="364331"/>
            <a:ext cx="7886700" cy="1325563"/>
          </a:xfrm>
        </p:spPr>
        <p:txBody>
          <a:bodyPr>
            <a:normAutofit/>
          </a:bodyPr>
          <a:lstStyle/>
          <a:p>
            <a:pPr eaLnBrk="1" fontAlgn="auto" hangingPunct="1">
              <a:spcAft>
                <a:spcPts val="0"/>
              </a:spcAft>
              <a:defRPr/>
            </a:pPr>
            <a:r>
              <a:rPr lang="en-US" dirty="0"/>
              <a:t>Arithmetic Instructions</a:t>
            </a:r>
          </a:p>
        </p:txBody>
      </p:sp>
      <p:sp>
        <p:nvSpPr>
          <p:cNvPr id="6" name="Slide Number Placeholder 5"/>
          <p:cNvSpPr>
            <a:spLocks noGrp="1"/>
          </p:cNvSpPr>
          <p:nvPr>
            <p:ph type="sldNum" sz="quarter" idx="4294967295"/>
          </p:nvPr>
        </p:nvSpPr>
        <p:spPr>
          <a:xfrm>
            <a:off x="4302177" y="6195479"/>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0A428D-C540-42D3-9150-3B783FEA4A01}" type="slidenum">
              <a:rPr lang="en-US" altLang="en-US">
                <a:solidFill>
                  <a:srgbClr val="7B9899"/>
                </a:solidFill>
              </a:rPr>
              <a:pPr/>
              <a:t>80</a:t>
            </a:fld>
            <a:endParaRPr lang="en-US" altLang="en-US" dirty="0">
              <a:solidFill>
                <a:srgbClr val="7B9899"/>
              </a:solidFill>
            </a:endParaRPr>
          </a:p>
        </p:txBody>
      </p:sp>
      <p:sp>
        <p:nvSpPr>
          <p:cNvPr id="90116" name="Rectangle 3"/>
          <p:cNvSpPr>
            <a:spLocks noGrp="1" noChangeArrowheads="1"/>
          </p:cNvSpPr>
          <p:nvPr>
            <p:ph sz="quarter" idx="1"/>
          </p:nvPr>
        </p:nvSpPr>
        <p:spPr>
          <a:xfrm>
            <a:off x="0" y="1767018"/>
            <a:ext cx="9061554" cy="4572000"/>
          </a:xfrm>
        </p:spPr>
        <p:txBody>
          <a:bodyPr>
            <a:normAutofit/>
          </a:bodyPr>
          <a:lstStyle/>
          <a:p>
            <a:pPr eaLnBrk="1" hangingPunct="1"/>
            <a:r>
              <a:rPr lang="en-US" altLang="en-US" sz="3600" dirty="0"/>
              <a:t>Basic operations</a:t>
            </a:r>
          </a:p>
          <a:p>
            <a:pPr lvl="1" eaLnBrk="1" hangingPunct="1"/>
            <a:r>
              <a:rPr lang="en-US" altLang="en-US" sz="3600" dirty="0">
                <a:solidFill>
                  <a:srgbClr val="C00000"/>
                </a:solidFill>
              </a:rPr>
              <a:t>Addition</a:t>
            </a:r>
          </a:p>
          <a:p>
            <a:pPr lvl="1" eaLnBrk="1" hangingPunct="1"/>
            <a:r>
              <a:rPr lang="en-US" altLang="en-US" sz="3600" dirty="0">
                <a:solidFill>
                  <a:srgbClr val="C00000"/>
                </a:solidFill>
              </a:rPr>
              <a:t>Subtraction</a:t>
            </a:r>
          </a:p>
          <a:p>
            <a:pPr eaLnBrk="1" hangingPunct="1"/>
            <a:r>
              <a:rPr lang="en-US" altLang="en-US" sz="3600" dirty="0"/>
              <a:t>Complex operations </a:t>
            </a:r>
          </a:p>
          <a:p>
            <a:pPr lvl="1" eaLnBrk="1" hangingPunct="1"/>
            <a:r>
              <a:rPr lang="en-US" altLang="en-US" sz="3600" dirty="0">
                <a:solidFill>
                  <a:srgbClr val="C00000"/>
                </a:solidFill>
              </a:rPr>
              <a:t>Can be implemented as a sequence of abstract machine instructions</a:t>
            </a:r>
          </a:p>
        </p:txBody>
      </p:sp>
    </p:spTree>
    <p:extLst>
      <p:ext uri="{BB962C8B-B14F-4D97-AF65-F5344CB8AC3E}">
        <p14:creationId xmlns:p14="http://schemas.microsoft.com/office/powerpoint/2010/main" val="31243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1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1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0" y="365126"/>
            <a:ext cx="8515350" cy="1325563"/>
          </a:xfrm>
        </p:spPr>
        <p:txBody>
          <a:bodyPr>
            <a:normAutofit/>
          </a:bodyPr>
          <a:lstStyle/>
          <a:p>
            <a:pPr eaLnBrk="1" fontAlgn="auto" hangingPunct="1">
              <a:spcAft>
                <a:spcPts val="0"/>
              </a:spcAft>
              <a:defRPr/>
            </a:pPr>
            <a:r>
              <a:rPr lang="en-US" dirty="0"/>
              <a:t>Translation of Expressions based on Stack-machine</a:t>
            </a:r>
          </a:p>
        </p:txBody>
      </p:sp>
      <p:sp>
        <p:nvSpPr>
          <p:cNvPr id="95236" name="Rectangle 3"/>
          <p:cNvSpPr>
            <a:spLocks noGrp="1" noChangeArrowheads="1"/>
          </p:cNvSpPr>
          <p:nvPr>
            <p:ph sz="quarter" idx="1"/>
          </p:nvPr>
        </p:nvSpPr>
        <p:spPr>
          <a:xfrm>
            <a:off x="11111" y="1804493"/>
            <a:ext cx="9054829" cy="4572000"/>
          </a:xfrm>
        </p:spPr>
        <p:txBody>
          <a:bodyPr/>
          <a:lstStyle/>
          <a:p>
            <a:pPr eaLnBrk="1" hangingPunct="1">
              <a:lnSpc>
                <a:spcPct val="90000"/>
              </a:lnSpc>
            </a:pPr>
            <a:r>
              <a:rPr lang="en-US" altLang="en-US" dirty="0"/>
              <a:t>Code to evaluate an expression on a stock machine is closely related to </a:t>
            </a:r>
            <a:r>
              <a:rPr lang="en-US" altLang="en-US" b="1" dirty="0"/>
              <a:t>postfix notation </a:t>
            </a:r>
            <a:r>
              <a:rPr lang="en-US" altLang="en-US" dirty="0"/>
              <a:t>for that expression</a:t>
            </a:r>
          </a:p>
          <a:p>
            <a:pPr eaLnBrk="1" hangingPunct="1">
              <a:lnSpc>
                <a:spcPct val="90000"/>
              </a:lnSpc>
            </a:pPr>
            <a:r>
              <a:rPr lang="en-US" altLang="en-US" dirty="0"/>
              <a:t>The stack-machine code to evaluate E+F:</a:t>
            </a:r>
          </a:p>
          <a:p>
            <a:pPr lvl="1"/>
            <a:r>
              <a:rPr lang="en-US" altLang="en-US" dirty="0"/>
              <a:t> </a:t>
            </a:r>
            <a:r>
              <a:rPr lang="en-US" altLang="en-US" dirty="0">
                <a:solidFill>
                  <a:srgbClr val="C00000"/>
                </a:solidFill>
              </a:rPr>
              <a:t>code to evaluate E </a:t>
            </a:r>
            <a:r>
              <a:rPr lang="en-US" altLang="en-US" dirty="0"/>
              <a:t>||</a:t>
            </a:r>
            <a:r>
              <a:rPr lang="en-US" altLang="en-US" dirty="0">
                <a:solidFill>
                  <a:srgbClr val="C00000"/>
                </a:solidFill>
              </a:rPr>
              <a:t> code to evaluate F </a:t>
            </a:r>
            <a:r>
              <a:rPr lang="en-US" altLang="en-US" dirty="0"/>
              <a:t>|| </a:t>
            </a:r>
            <a:r>
              <a:rPr lang="en-US" altLang="en-US" dirty="0">
                <a:solidFill>
                  <a:srgbClr val="C00000"/>
                </a:solidFill>
              </a:rPr>
              <a:t>applies add operation </a:t>
            </a:r>
          </a:p>
          <a:p>
            <a:r>
              <a:rPr lang="en-US" altLang="en-US" dirty="0"/>
              <a:t>The translation simply can be done using TS or SDD</a:t>
            </a:r>
          </a:p>
        </p:txBody>
      </p:sp>
    </p:spTree>
    <p:extLst>
      <p:ext uri="{BB962C8B-B14F-4D97-AF65-F5344CB8AC3E}">
        <p14:creationId xmlns:p14="http://schemas.microsoft.com/office/powerpoint/2010/main" val="373945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2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2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6519" y="364331"/>
            <a:ext cx="7886700" cy="1325563"/>
          </a:xfrm>
        </p:spPr>
        <p:txBody>
          <a:bodyPr>
            <a:normAutofit/>
          </a:bodyPr>
          <a:lstStyle/>
          <a:p>
            <a:pPr eaLnBrk="1" fontAlgn="auto" hangingPunct="1">
              <a:spcAft>
                <a:spcPts val="0"/>
              </a:spcAft>
              <a:defRPr/>
            </a:pPr>
            <a:r>
              <a:rPr lang="en-US" dirty="0"/>
              <a:t>Simulation of postfix using stack</a:t>
            </a:r>
          </a:p>
        </p:txBody>
      </p:sp>
      <p:sp>
        <p:nvSpPr>
          <p:cNvPr id="6" name="Slide Number Placeholder 5"/>
          <p:cNvSpPr>
            <a:spLocks noGrp="1"/>
          </p:cNvSpPr>
          <p:nvPr>
            <p:ph type="sldNum" sz="quarter" idx="4294967295"/>
          </p:nvPr>
        </p:nvSpPr>
        <p:spPr>
          <a:xfrm>
            <a:off x="3938501" y="6048000"/>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B7E23B0-15EA-41B7-9958-D5B8F66CB1B1}" type="slidenum">
              <a:rPr lang="en-US" altLang="en-US">
                <a:solidFill>
                  <a:srgbClr val="7B9899"/>
                </a:solidFill>
              </a:rPr>
              <a:pPr/>
              <a:t>82</a:t>
            </a:fld>
            <a:endParaRPr lang="en-US" altLang="en-US" dirty="0">
              <a:solidFill>
                <a:srgbClr val="7B9899"/>
              </a:solidFill>
            </a:endParaRPr>
          </a:p>
        </p:txBody>
      </p:sp>
      <p:sp>
        <p:nvSpPr>
          <p:cNvPr id="91140" name="Rectangle 3"/>
          <p:cNvSpPr>
            <a:spLocks noGrp="1" noChangeArrowheads="1"/>
          </p:cNvSpPr>
          <p:nvPr>
            <p:ph sz="quarter" idx="1"/>
          </p:nvPr>
        </p:nvSpPr>
        <p:spPr>
          <a:xfrm>
            <a:off x="11112" y="1774512"/>
            <a:ext cx="8504238" cy="4572000"/>
          </a:xfrm>
        </p:spPr>
        <p:txBody>
          <a:bodyPr>
            <a:normAutofit fontScale="92500" lnSpcReduction="10000"/>
          </a:bodyPr>
          <a:lstStyle/>
          <a:p>
            <a:pPr eaLnBrk="1" hangingPunct="1">
              <a:lnSpc>
                <a:spcPct val="90000"/>
              </a:lnSpc>
            </a:pPr>
            <a:r>
              <a:rPr lang="en-US" altLang="en-US" sz="3900" dirty="0"/>
              <a:t>The evaluation for postfix starts from</a:t>
            </a:r>
          </a:p>
          <a:p>
            <a:pPr lvl="1" eaLnBrk="1" hangingPunct="1">
              <a:lnSpc>
                <a:spcPct val="90000"/>
              </a:lnSpc>
            </a:pPr>
            <a:r>
              <a:rPr lang="en-US" altLang="en-US" sz="3600" dirty="0">
                <a:solidFill>
                  <a:srgbClr val="C00000"/>
                </a:solidFill>
              </a:rPr>
              <a:t>Left-to-right</a:t>
            </a:r>
          </a:p>
          <a:p>
            <a:pPr lvl="1" eaLnBrk="1" hangingPunct="1">
              <a:lnSpc>
                <a:spcPct val="90000"/>
              </a:lnSpc>
            </a:pPr>
            <a:r>
              <a:rPr lang="en-US" altLang="en-US" sz="3200" dirty="0">
                <a:solidFill>
                  <a:srgbClr val="C00000"/>
                </a:solidFill>
              </a:rPr>
              <a:t>Push each operand onto the stack</a:t>
            </a:r>
          </a:p>
          <a:p>
            <a:pPr lvl="1" eaLnBrk="1" hangingPunct="1">
              <a:lnSpc>
                <a:spcPct val="90000"/>
              </a:lnSpc>
            </a:pPr>
            <a:r>
              <a:rPr lang="en-US" altLang="en-US" sz="3200" dirty="0">
                <a:solidFill>
                  <a:srgbClr val="C00000"/>
                </a:solidFill>
              </a:rPr>
              <a:t>When k-</a:t>
            </a:r>
            <a:r>
              <a:rPr lang="en-US" altLang="en-US" sz="3200" dirty="0" err="1">
                <a:solidFill>
                  <a:srgbClr val="C00000"/>
                </a:solidFill>
              </a:rPr>
              <a:t>ary</a:t>
            </a:r>
            <a:r>
              <a:rPr lang="en-US" altLang="en-US" sz="3200" dirty="0">
                <a:solidFill>
                  <a:srgbClr val="C00000"/>
                </a:solidFill>
              </a:rPr>
              <a:t> operator has been located</a:t>
            </a:r>
          </a:p>
          <a:p>
            <a:pPr lvl="2" eaLnBrk="1" hangingPunct="1">
              <a:lnSpc>
                <a:spcPct val="90000"/>
              </a:lnSpc>
            </a:pPr>
            <a:r>
              <a:rPr lang="en-US" altLang="en-US" sz="3200" dirty="0">
                <a:solidFill>
                  <a:srgbClr val="0070C0"/>
                </a:solidFill>
              </a:rPr>
              <a:t>Its-leftmost-argument is  k-1 positions below the top of stack</a:t>
            </a:r>
          </a:p>
          <a:p>
            <a:pPr lvl="2" eaLnBrk="1" hangingPunct="1">
              <a:lnSpc>
                <a:spcPct val="90000"/>
              </a:lnSpc>
            </a:pPr>
            <a:r>
              <a:rPr lang="en-US" altLang="en-US" sz="3200" dirty="0">
                <a:solidFill>
                  <a:srgbClr val="0070C0"/>
                </a:solidFill>
              </a:rPr>
              <a:t>Its-rightmost-operand is the top of stack</a:t>
            </a:r>
          </a:p>
          <a:p>
            <a:pPr lvl="2"/>
            <a:r>
              <a:rPr lang="en-US" altLang="en-US" sz="3200" dirty="0">
                <a:solidFill>
                  <a:srgbClr val="0070C0"/>
                </a:solidFill>
              </a:rPr>
              <a:t>Apply the operator to the top k-values by</a:t>
            </a:r>
          </a:p>
          <a:p>
            <a:pPr lvl="3"/>
            <a:r>
              <a:rPr lang="en-US" altLang="en-US" sz="3200" dirty="0">
                <a:solidFill>
                  <a:srgbClr val="7030A0"/>
                </a:solidFill>
              </a:rPr>
              <a:t>Popping the operands</a:t>
            </a:r>
          </a:p>
          <a:p>
            <a:pPr lvl="3"/>
            <a:r>
              <a:rPr lang="en-US" altLang="en-US" sz="3200" dirty="0">
                <a:solidFill>
                  <a:srgbClr val="7030A0"/>
                </a:solidFill>
              </a:rPr>
              <a:t>Pushing the result back  onto stack</a:t>
            </a:r>
          </a:p>
        </p:txBody>
      </p:sp>
    </p:spTree>
    <p:extLst>
      <p:ext uri="{BB962C8B-B14F-4D97-AF65-F5344CB8AC3E}">
        <p14:creationId xmlns:p14="http://schemas.microsoft.com/office/powerpoint/2010/main" val="99924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1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140">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140">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140">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1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111490" y="364331"/>
            <a:ext cx="7886700" cy="1325563"/>
          </a:xfrm>
        </p:spPr>
        <p:txBody>
          <a:bodyPr>
            <a:normAutofit/>
          </a:bodyPr>
          <a:lstStyle/>
          <a:p>
            <a:pPr eaLnBrk="1" fontAlgn="auto" hangingPunct="1">
              <a:spcAft>
                <a:spcPts val="0"/>
              </a:spcAft>
              <a:defRPr/>
            </a:pPr>
            <a:r>
              <a:rPr lang="en-US"/>
              <a:t>Example: 1 3 + 5 *</a:t>
            </a:r>
          </a:p>
        </p:txBody>
      </p:sp>
      <p:sp>
        <p:nvSpPr>
          <p:cNvPr id="6" name="Slide Number Placeholder 5"/>
          <p:cNvSpPr>
            <a:spLocks noGrp="1"/>
          </p:cNvSpPr>
          <p:nvPr>
            <p:ph type="sldNum" sz="quarter" idx="4294967295"/>
          </p:nvPr>
        </p:nvSpPr>
        <p:spPr>
          <a:xfrm>
            <a:off x="4054840" y="6155830"/>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99FEC8-C36F-44B1-8145-41EEEDDC3569}" type="slidenum">
              <a:rPr lang="en-US" altLang="en-US">
                <a:solidFill>
                  <a:srgbClr val="7B9899"/>
                </a:solidFill>
              </a:rPr>
              <a:pPr/>
              <a:t>83</a:t>
            </a:fld>
            <a:endParaRPr lang="en-US" altLang="en-US" dirty="0">
              <a:solidFill>
                <a:srgbClr val="7B9899"/>
              </a:solidFill>
            </a:endParaRPr>
          </a:p>
        </p:txBody>
      </p:sp>
      <p:sp>
        <p:nvSpPr>
          <p:cNvPr id="92164" name="Rectangle 3"/>
          <p:cNvSpPr>
            <a:spLocks noGrp="1" noChangeArrowheads="1"/>
          </p:cNvSpPr>
          <p:nvPr>
            <p:ph sz="quarter" idx="1"/>
          </p:nvPr>
        </p:nvSpPr>
        <p:spPr>
          <a:xfrm>
            <a:off x="0" y="1804493"/>
            <a:ext cx="8504238" cy="4572000"/>
          </a:xfrm>
        </p:spPr>
        <p:txBody>
          <a:bodyPr/>
          <a:lstStyle/>
          <a:p>
            <a:pPr eaLnBrk="1" hangingPunct="1">
              <a:lnSpc>
                <a:spcPct val="80000"/>
              </a:lnSpc>
            </a:pPr>
            <a:r>
              <a:rPr lang="en-US" altLang="en-US" sz="3600" dirty="0"/>
              <a:t>Evaluation of 1 3 + 5 * </a:t>
            </a:r>
          </a:p>
          <a:p>
            <a:pPr lvl="1" eaLnBrk="1" hangingPunct="1">
              <a:lnSpc>
                <a:spcPct val="80000"/>
              </a:lnSpc>
            </a:pPr>
            <a:r>
              <a:rPr lang="en-US" altLang="en-US" sz="3200" dirty="0"/>
              <a:t>Push 1</a:t>
            </a:r>
          </a:p>
          <a:p>
            <a:pPr lvl="1" eaLnBrk="1" hangingPunct="1">
              <a:lnSpc>
                <a:spcPct val="80000"/>
              </a:lnSpc>
            </a:pPr>
            <a:r>
              <a:rPr lang="en-US" altLang="en-US" sz="3200" dirty="0"/>
              <a:t>Push 3</a:t>
            </a:r>
          </a:p>
          <a:p>
            <a:pPr lvl="1" eaLnBrk="1" hangingPunct="1">
              <a:lnSpc>
                <a:spcPct val="80000"/>
              </a:lnSpc>
            </a:pPr>
            <a:r>
              <a:rPr lang="en-US" altLang="en-US" sz="3200" dirty="0">
                <a:solidFill>
                  <a:srgbClr val="C00000"/>
                </a:solidFill>
              </a:rPr>
              <a:t>Addition  </a:t>
            </a:r>
            <a:r>
              <a:rPr lang="en-US" altLang="en-US" sz="3200" dirty="0">
                <a:solidFill>
                  <a:srgbClr val="00B0F0"/>
                </a:solidFill>
              </a:rPr>
              <a:t>(pop the two topmost elements and add them together)</a:t>
            </a:r>
          </a:p>
          <a:p>
            <a:pPr lvl="1" eaLnBrk="1" hangingPunct="1">
              <a:lnSpc>
                <a:spcPct val="80000"/>
              </a:lnSpc>
            </a:pPr>
            <a:r>
              <a:rPr lang="en-US" altLang="en-US" sz="3200" dirty="0"/>
              <a:t>Push 4</a:t>
            </a:r>
          </a:p>
          <a:p>
            <a:pPr lvl="1" eaLnBrk="1" hangingPunct="1">
              <a:lnSpc>
                <a:spcPct val="80000"/>
              </a:lnSpc>
            </a:pPr>
            <a:r>
              <a:rPr lang="en-US" altLang="en-US" sz="3200" dirty="0"/>
              <a:t>Push 5</a:t>
            </a:r>
          </a:p>
          <a:p>
            <a:pPr lvl="1" eaLnBrk="1" hangingPunct="1">
              <a:lnSpc>
                <a:spcPct val="80000"/>
              </a:lnSpc>
            </a:pPr>
            <a:r>
              <a:rPr lang="en-US" altLang="en-US" sz="3200" dirty="0">
                <a:solidFill>
                  <a:srgbClr val="C00000"/>
                </a:solidFill>
              </a:rPr>
              <a:t>Multiply </a:t>
            </a:r>
            <a:r>
              <a:rPr lang="en-US" altLang="en-US" sz="3200" dirty="0">
                <a:solidFill>
                  <a:srgbClr val="00B0F0"/>
                </a:solidFill>
              </a:rPr>
              <a:t>(pop the two topmost elements and multiply them)</a:t>
            </a:r>
          </a:p>
          <a:p>
            <a:pPr lvl="1" eaLnBrk="1" hangingPunct="1">
              <a:lnSpc>
                <a:spcPct val="80000"/>
              </a:lnSpc>
            </a:pPr>
            <a:r>
              <a:rPr lang="en-US" altLang="en-US" sz="3200" dirty="0"/>
              <a:t>Push 20 ( the result of the entire expression)</a:t>
            </a:r>
          </a:p>
          <a:p>
            <a:pPr lvl="1" eaLnBrk="1" hangingPunct="1">
              <a:lnSpc>
                <a:spcPct val="80000"/>
              </a:lnSpc>
            </a:pPr>
            <a:endParaRPr lang="en-US" altLang="en-US" sz="2400" dirty="0"/>
          </a:p>
        </p:txBody>
      </p:sp>
    </p:spTree>
    <p:extLst>
      <p:ext uri="{BB962C8B-B14F-4D97-AF65-F5344CB8AC3E}">
        <p14:creationId xmlns:p14="http://schemas.microsoft.com/office/powerpoint/2010/main" val="309749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6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1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62328" y="365126"/>
            <a:ext cx="8253022" cy="1325563"/>
          </a:xfrm>
        </p:spPr>
        <p:txBody>
          <a:bodyPr>
            <a:normAutofit/>
          </a:bodyPr>
          <a:lstStyle/>
          <a:p>
            <a:pPr eaLnBrk="1" fontAlgn="auto" hangingPunct="1">
              <a:spcAft>
                <a:spcPts val="0"/>
              </a:spcAft>
              <a:defRPr/>
            </a:pPr>
            <a:r>
              <a:rPr lang="en-US" dirty="0"/>
              <a:t>Translation expression: L-values and R-values</a:t>
            </a:r>
          </a:p>
        </p:txBody>
      </p:sp>
      <p:sp>
        <p:nvSpPr>
          <p:cNvPr id="6" name="Slide Number Placeholder 5"/>
          <p:cNvSpPr>
            <a:spLocks noGrp="1"/>
          </p:cNvSpPr>
          <p:nvPr>
            <p:ph type="sldNum" sz="quarter" idx="4294967295"/>
          </p:nvPr>
        </p:nvSpPr>
        <p:spPr>
          <a:xfrm>
            <a:off x="4470516" y="6209672"/>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CECBF5-86C1-4385-8815-BA029508F273}" type="slidenum">
              <a:rPr lang="en-US" altLang="en-US">
                <a:solidFill>
                  <a:srgbClr val="7B9899"/>
                </a:solidFill>
              </a:rPr>
              <a:pPr/>
              <a:t>84</a:t>
            </a:fld>
            <a:endParaRPr lang="en-US" altLang="en-US" dirty="0">
              <a:solidFill>
                <a:srgbClr val="7B9899"/>
              </a:solidFill>
            </a:endParaRPr>
          </a:p>
        </p:txBody>
      </p:sp>
      <p:sp>
        <p:nvSpPr>
          <p:cNvPr id="93188" name="Rectangle 3"/>
          <p:cNvSpPr>
            <a:spLocks noGrp="1" noChangeArrowheads="1"/>
          </p:cNvSpPr>
          <p:nvPr>
            <p:ph sz="quarter" idx="1"/>
          </p:nvPr>
        </p:nvSpPr>
        <p:spPr>
          <a:xfrm>
            <a:off x="0" y="1774512"/>
            <a:ext cx="8504238" cy="4572000"/>
          </a:xfrm>
        </p:spPr>
        <p:txBody>
          <a:bodyPr>
            <a:normAutofit/>
          </a:bodyPr>
          <a:lstStyle/>
          <a:p>
            <a:pPr eaLnBrk="1" hangingPunct="1"/>
            <a:r>
              <a:rPr lang="en-US" altLang="en-US" dirty="0"/>
              <a:t>There is distinction between the meaning of identifier on the </a:t>
            </a:r>
            <a:r>
              <a:rPr lang="en-US" altLang="en-US" b="1" dirty="0"/>
              <a:t>left and right </a:t>
            </a:r>
            <a:r>
              <a:rPr lang="en-US" altLang="en-US" dirty="0"/>
              <a:t>sides of assignment statement</a:t>
            </a:r>
          </a:p>
          <a:p>
            <a:pPr eaLnBrk="1" hangingPunct="1"/>
            <a:r>
              <a:rPr lang="en-US" altLang="en-US" dirty="0" err="1"/>
              <a:t>i</a:t>
            </a:r>
            <a:r>
              <a:rPr lang="en-US" altLang="en-US" dirty="0"/>
              <a:t> := 5;</a:t>
            </a:r>
          </a:p>
          <a:p>
            <a:pPr eaLnBrk="1" hangingPunct="1"/>
            <a:r>
              <a:rPr lang="en-US" altLang="en-US" dirty="0" err="1"/>
              <a:t>i</a:t>
            </a:r>
            <a:r>
              <a:rPr lang="en-US" altLang="en-US" dirty="0"/>
              <a:t> := </a:t>
            </a:r>
            <a:r>
              <a:rPr lang="en-US" altLang="en-US" dirty="0" err="1"/>
              <a:t>i</a:t>
            </a:r>
            <a:r>
              <a:rPr lang="en-US" altLang="en-US" dirty="0"/>
              <a:t> + 1;</a:t>
            </a:r>
          </a:p>
          <a:p>
            <a:r>
              <a:rPr lang="en-US" altLang="en-US" dirty="0">
                <a:solidFill>
                  <a:srgbClr val="C00000"/>
                </a:solidFill>
              </a:rPr>
              <a:t>The right side (R-Value) corresponds values (e.g., integers)</a:t>
            </a:r>
          </a:p>
          <a:p>
            <a:r>
              <a:rPr lang="en-US" altLang="en-US" dirty="0">
                <a:solidFill>
                  <a:srgbClr val="0070C0"/>
                </a:solidFill>
              </a:rPr>
              <a:t>The left side (L-Value) corresponds to address (i.e., the locations where the value should be saved)</a:t>
            </a:r>
          </a:p>
          <a:p>
            <a:endParaRPr lang="en-US" altLang="en-US" dirty="0">
              <a:solidFill>
                <a:srgbClr val="C00000"/>
              </a:solidFill>
            </a:endParaRPr>
          </a:p>
        </p:txBody>
      </p:sp>
    </p:spTree>
    <p:extLst>
      <p:ext uri="{BB962C8B-B14F-4D97-AF65-F5344CB8AC3E}">
        <p14:creationId xmlns:p14="http://schemas.microsoft.com/office/powerpoint/2010/main" val="92964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1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1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ACDE5-B5DA-E941-83EC-1AF8A9F0BECE}"/>
              </a:ext>
            </a:extLst>
          </p:cNvPr>
          <p:cNvSpPr>
            <a:spLocks noGrp="1"/>
          </p:cNvSpPr>
          <p:nvPr>
            <p:ph type="title"/>
          </p:nvPr>
        </p:nvSpPr>
        <p:spPr/>
        <p:txBody>
          <a:bodyPr>
            <a:normAutofit fontScale="90000"/>
          </a:bodyPr>
          <a:lstStyle/>
          <a:p>
            <a:r>
              <a:rPr lang="en-US" dirty="0"/>
              <a:t>Example: Translation of simple expression a + b in stack machine</a:t>
            </a:r>
          </a:p>
        </p:txBody>
      </p:sp>
      <p:sp>
        <p:nvSpPr>
          <p:cNvPr id="3" name="Content Placeholder 2">
            <a:extLst>
              <a:ext uri="{FF2B5EF4-FFF2-40B4-BE49-F238E27FC236}">
                <a16:creationId xmlns:a16="http://schemas.microsoft.com/office/drawing/2014/main" id="{E804E075-A295-DD48-AE09-3CA804BE5ED2}"/>
              </a:ext>
            </a:extLst>
          </p:cNvPr>
          <p:cNvSpPr>
            <a:spLocks noGrp="1"/>
          </p:cNvSpPr>
          <p:nvPr>
            <p:ph idx="1"/>
          </p:nvPr>
        </p:nvSpPr>
        <p:spPr>
          <a:xfrm>
            <a:off x="225879" y="1956454"/>
            <a:ext cx="7886700" cy="4222657"/>
          </a:xfrm>
        </p:spPr>
        <p:txBody>
          <a:bodyPr/>
          <a:lstStyle/>
          <a:p>
            <a:r>
              <a:rPr lang="en-US" altLang="en-US" dirty="0"/>
              <a:t>Example of translating  the expression </a:t>
            </a:r>
            <a:r>
              <a:rPr lang="en-US" altLang="en-US" dirty="0" err="1"/>
              <a:t>a+b</a:t>
            </a:r>
            <a:r>
              <a:rPr lang="en-US" altLang="en-US" dirty="0"/>
              <a:t>:</a:t>
            </a:r>
          </a:p>
          <a:p>
            <a:pPr lvl="1"/>
            <a:r>
              <a:rPr lang="en-US" altLang="en-US" dirty="0" err="1"/>
              <a:t>rvalue</a:t>
            </a:r>
            <a:r>
              <a:rPr lang="en-US" altLang="en-US" dirty="0"/>
              <a:t> a 	  // </a:t>
            </a:r>
            <a:r>
              <a:rPr lang="en-US" altLang="en-US" sz="1800" dirty="0">
                <a:solidFill>
                  <a:srgbClr val="00B050"/>
                </a:solidFill>
              </a:rPr>
              <a:t>push the content of  the data located at  </a:t>
            </a:r>
            <a:r>
              <a:rPr lang="en-US" altLang="en-US" sz="1800" dirty="0">
                <a:solidFill>
                  <a:srgbClr val="FF0000"/>
                </a:solidFill>
              </a:rPr>
              <a:t>a</a:t>
            </a:r>
          </a:p>
          <a:p>
            <a:pPr lvl="1"/>
            <a:r>
              <a:rPr lang="en-US" altLang="en-US" dirty="0" err="1"/>
              <a:t>rvalue</a:t>
            </a:r>
            <a:r>
              <a:rPr lang="en-US" altLang="en-US" dirty="0"/>
              <a:t> b 	  // </a:t>
            </a:r>
            <a:r>
              <a:rPr lang="en-US" altLang="en-US" sz="2000" dirty="0">
                <a:solidFill>
                  <a:srgbClr val="00B050"/>
                </a:solidFill>
              </a:rPr>
              <a:t>push the content of  the data located </a:t>
            </a:r>
            <a:r>
              <a:rPr lang="en-US" altLang="en-US" sz="2000" dirty="0">
                <a:solidFill>
                  <a:srgbClr val="FF0000"/>
                </a:solidFill>
              </a:rPr>
              <a:t>b</a:t>
            </a:r>
          </a:p>
          <a:p>
            <a:pPr lvl="1"/>
            <a:r>
              <a:rPr lang="en-US" altLang="en-US" dirty="0"/>
              <a:t>+ 		  // </a:t>
            </a:r>
            <a:r>
              <a:rPr lang="en-US" altLang="en-US" sz="2000" dirty="0">
                <a:solidFill>
                  <a:srgbClr val="00B050"/>
                </a:solidFill>
              </a:rPr>
              <a:t>add their values by popping the two top most values                 		  </a:t>
            </a:r>
            <a:r>
              <a:rPr lang="en-US" altLang="en-US" dirty="0"/>
              <a:t>//</a:t>
            </a:r>
            <a:r>
              <a:rPr lang="en-US" altLang="en-US" sz="2000" dirty="0">
                <a:solidFill>
                  <a:srgbClr val="00B050"/>
                </a:solidFill>
              </a:rPr>
              <a:t> from stack and  pushing their result  back into the 			  </a:t>
            </a:r>
            <a:r>
              <a:rPr lang="en-US" altLang="en-US" sz="2000" dirty="0"/>
              <a:t>//</a:t>
            </a:r>
            <a:r>
              <a:rPr lang="en-US" altLang="en-US" sz="2000" dirty="0">
                <a:solidFill>
                  <a:srgbClr val="00B050"/>
                </a:solidFill>
              </a:rPr>
              <a:t> stack</a:t>
            </a:r>
          </a:p>
          <a:p>
            <a:endParaRPr lang="en-US" dirty="0"/>
          </a:p>
        </p:txBody>
      </p:sp>
    </p:spTree>
    <p:extLst>
      <p:ext uri="{BB962C8B-B14F-4D97-AF65-F5344CB8AC3E}">
        <p14:creationId xmlns:p14="http://schemas.microsoft.com/office/powerpoint/2010/main" val="418586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0" y="365126"/>
            <a:ext cx="8515350" cy="1325563"/>
          </a:xfrm>
        </p:spPr>
        <p:txBody>
          <a:bodyPr>
            <a:normAutofit/>
          </a:bodyPr>
          <a:lstStyle/>
          <a:p>
            <a:pPr eaLnBrk="1" fontAlgn="auto" hangingPunct="1">
              <a:spcAft>
                <a:spcPts val="0"/>
              </a:spcAft>
              <a:defRPr/>
            </a:pPr>
            <a:r>
              <a:rPr lang="en-US" dirty="0"/>
              <a:t> SUMMARY of Stack Manipulation Operations</a:t>
            </a:r>
          </a:p>
        </p:txBody>
      </p:sp>
      <p:sp>
        <p:nvSpPr>
          <p:cNvPr id="6" name="Slide Number Placeholder 5"/>
          <p:cNvSpPr>
            <a:spLocks noGrp="1"/>
          </p:cNvSpPr>
          <p:nvPr>
            <p:ph type="sldNum" sz="quarter" idx="4294967295"/>
          </p:nvPr>
        </p:nvSpPr>
        <p:spPr>
          <a:xfrm>
            <a:off x="3945731" y="6009128"/>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53A526-9B04-451E-B4E0-C401C873A330}" type="slidenum">
              <a:rPr lang="en-US" altLang="en-US">
                <a:solidFill>
                  <a:srgbClr val="7B9899"/>
                </a:solidFill>
              </a:rPr>
              <a:pPr/>
              <a:t>86</a:t>
            </a:fld>
            <a:endParaRPr lang="en-US" altLang="en-US">
              <a:solidFill>
                <a:srgbClr val="7B9899"/>
              </a:solidFill>
            </a:endParaRPr>
          </a:p>
        </p:txBody>
      </p:sp>
      <p:sp>
        <p:nvSpPr>
          <p:cNvPr id="94212" name="Rectangle 3"/>
          <p:cNvSpPr>
            <a:spLocks noGrp="1" noChangeArrowheads="1"/>
          </p:cNvSpPr>
          <p:nvPr>
            <p:ph sz="quarter" idx="1"/>
          </p:nvPr>
        </p:nvSpPr>
        <p:spPr>
          <a:xfrm>
            <a:off x="0" y="1821305"/>
            <a:ext cx="8805863" cy="4277870"/>
          </a:xfrm>
        </p:spPr>
        <p:txBody>
          <a:bodyPr/>
          <a:lstStyle/>
          <a:p>
            <a:pPr eaLnBrk="1" hangingPunct="1">
              <a:lnSpc>
                <a:spcPct val="90000"/>
              </a:lnSpc>
            </a:pPr>
            <a:r>
              <a:rPr lang="en-US" altLang="en-US" dirty="0"/>
              <a:t>Generic operations </a:t>
            </a:r>
            <a:r>
              <a:rPr lang="en-US" altLang="en-US" u="sng" dirty="0">
                <a:solidFill>
                  <a:srgbClr val="C00000"/>
                </a:solidFill>
              </a:rPr>
              <a:t>to access </a:t>
            </a:r>
            <a:r>
              <a:rPr lang="en-US" altLang="en-US" dirty="0"/>
              <a:t>the data memory</a:t>
            </a:r>
          </a:p>
          <a:p>
            <a:pPr lvl="1" eaLnBrk="1" hangingPunct="1">
              <a:lnSpc>
                <a:spcPct val="90000"/>
              </a:lnSpc>
            </a:pPr>
            <a:r>
              <a:rPr lang="en-US" altLang="en-US" sz="2000" dirty="0"/>
              <a:t>Push v 		  </a:t>
            </a:r>
            <a:r>
              <a:rPr lang="en-US" altLang="en-US" sz="2000" dirty="0">
                <a:solidFill>
                  <a:srgbClr val="009A44"/>
                </a:solidFill>
              </a:rPr>
              <a:t>// </a:t>
            </a:r>
            <a:r>
              <a:rPr lang="en-US" altLang="en-US" sz="2000" dirty="0"/>
              <a:t> </a:t>
            </a:r>
            <a:r>
              <a:rPr lang="en-US" altLang="en-US" sz="2000" dirty="0">
                <a:solidFill>
                  <a:srgbClr val="009A44"/>
                </a:solidFill>
              </a:rPr>
              <a:t>pushes value v (constant) onto the stack</a:t>
            </a:r>
          </a:p>
          <a:p>
            <a:pPr lvl="1" eaLnBrk="1" hangingPunct="1">
              <a:lnSpc>
                <a:spcPct val="90000"/>
              </a:lnSpc>
            </a:pPr>
            <a:r>
              <a:rPr lang="en-US" altLang="en-US" sz="2000" dirty="0" err="1"/>
              <a:t>Rvalue</a:t>
            </a:r>
            <a:r>
              <a:rPr lang="en-US" altLang="en-US" sz="2000" dirty="0"/>
              <a:t> L	                  </a:t>
            </a:r>
            <a:r>
              <a:rPr lang="en-US" altLang="en-US" sz="2000" dirty="0">
                <a:solidFill>
                  <a:srgbClr val="009A44"/>
                </a:solidFill>
              </a:rPr>
              <a:t>//  </a:t>
            </a:r>
            <a:r>
              <a:rPr lang="en-US" altLang="en-US" sz="2000" dirty="0">
                <a:solidFill>
                  <a:srgbClr val="00B050"/>
                </a:solidFill>
              </a:rPr>
              <a:t>pushes contents of data location L</a:t>
            </a:r>
          </a:p>
          <a:p>
            <a:pPr lvl="1" eaLnBrk="1" hangingPunct="1">
              <a:lnSpc>
                <a:spcPct val="90000"/>
              </a:lnSpc>
            </a:pPr>
            <a:r>
              <a:rPr lang="en-US" altLang="en-US" sz="2000" dirty="0" err="1"/>
              <a:t>Lvalue</a:t>
            </a:r>
            <a:r>
              <a:rPr lang="en-US" altLang="en-US" sz="2000" dirty="0"/>
              <a:t> L	                 </a:t>
            </a:r>
            <a:r>
              <a:rPr lang="en-US" altLang="en-US" sz="2000" dirty="0">
                <a:solidFill>
                  <a:srgbClr val="009A44"/>
                </a:solidFill>
              </a:rPr>
              <a:t>//   pushes address of data location L</a:t>
            </a:r>
          </a:p>
          <a:p>
            <a:pPr lvl="1" eaLnBrk="1" hangingPunct="1">
              <a:lnSpc>
                <a:spcPct val="90000"/>
              </a:lnSpc>
            </a:pPr>
            <a:r>
              <a:rPr lang="en-US" altLang="en-US" sz="2000" dirty="0"/>
              <a:t>Pop		 </a:t>
            </a:r>
            <a:r>
              <a:rPr lang="en-US" altLang="en-US" sz="2000" dirty="0">
                <a:solidFill>
                  <a:srgbClr val="009A44"/>
                </a:solidFill>
              </a:rPr>
              <a:t>//</a:t>
            </a:r>
            <a:r>
              <a:rPr lang="en-US" altLang="en-US" sz="2000" dirty="0"/>
              <a:t>   </a:t>
            </a:r>
            <a:r>
              <a:rPr lang="en-US" altLang="en-US" sz="2000" dirty="0">
                <a:solidFill>
                  <a:srgbClr val="009A44"/>
                </a:solidFill>
              </a:rPr>
              <a:t>pops up the value on top of stack</a:t>
            </a:r>
          </a:p>
          <a:p>
            <a:pPr lvl="1" eaLnBrk="1" hangingPunct="1">
              <a:lnSpc>
                <a:spcPct val="90000"/>
              </a:lnSpc>
            </a:pPr>
            <a:r>
              <a:rPr lang="en-US" altLang="en-US" sz="2000" dirty="0"/>
              <a:t>:=		                 </a:t>
            </a:r>
            <a:r>
              <a:rPr lang="en-US" altLang="en-US" sz="2000" dirty="0">
                <a:solidFill>
                  <a:srgbClr val="009A44"/>
                </a:solidFill>
              </a:rPr>
              <a:t>//  the </a:t>
            </a:r>
            <a:r>
              <a:rPr lang="en-US" altLang="en-US" sz="2000" dirty="0" err="1">
                <a:solidFill>
                  <a:srgbClr val="009A44"/>
                </a:solidFill>
              </a:rPr>
              <a:t>r-value</a:t>
            </a:r>
            <a:r>
              <a:rPr lang="en-US" altLang="en-US" sz="2000" dirty="0">
                <a:solidFill>
                  <a:srgbClr val="009A44"/>
                </a:solidFill>
              </a:rPr>
              <a:t> on top is placed in the l-value below it   				and both are popped</a:t>
            </a:r>
          </a:p>
          <a:p>
            <a:pPr lvl="1" eaLnBrk="1" hangingPunct="1">
              <a:lnSpc>
                <a:spcPct val="90000"/>
              </a:lnSpc>
            </a:pPr>
            <a:r>
              <a:rPr lang="en-US" altLang="en-US" sz="2000" dirty="0"/>
              <a:t>Copy 		 </a:t>
            </a:r>
            <a:r>
              <a:rPr lang="en-US" altLang="en-US" sz="2000" dirty="0">
                <a:solidFill>
                  <a:srgbClr val="009A44"/>
                </a:solidFill>
              </a:rPr>
              <a:t>//  push a copy of the top value on the stack</a:t>
            </a:r>
          </a:p>
        </p:txBody>
      </p:sp>
    </p:spTree>
    <p:extLst>
      <p:ext uri="{BB962C8B-B14F-4D97-AF65-F5344CB8AC3E}">
        <p14:creationId xmlns:p14="http://schemas.microsoft.com/office/powerpoint/2010/main" val="82101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2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2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2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2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2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 y="0"/>
            <a:ext cx="9027622" cy="1479665"/>
          </a:xfrm>
          <a:solidFill>
            <a:srgbClr val="009A44"/>
          </a:solidFill>
        </p:spPr>
        <p:txBody>
          <a:bodyPr>
            <a:normAutofit/>
          </a:bodyPr>
          <a:lstStyle/>
          <a:p>
            <a:pPr eaLnBrk="1" fontAlgn="auto" hangingPunct="1">
              <a:spcAft>
                <a:spcPts val="0"/>
              </a:spcAft>
              <a:defRPr/>
            </a:pPr>
            <a:r>
              <a:rPr lang="en-US" dirty="0">
                <a:solidFill>
                  <a:schemeClr val="bg1"/>
                </a:solidFill>
              </a:rPr>
              <a:t>Control Flow </a:t>
            </a:r>
            <a:r>
              <a:rPr lang="en-US" dirty="0" err="1">
                <a:solidFill>
                  <a:schemeClr val="bg1"/>
                </a:solidFill>
              </a:rPr>
              <a:t>statment</a:t>
            </a:r>
            <a:r>
              <a:rPr lang="en-US" dirty="0">
                <a:solidFill>
                  <a:schemeClr val="bg1"/>
                </a:solidFill>
              </a:rPr>
              <a:t>: IF/THEN, WHILE</a:t>
            </a:r>
          </a:p>
        </p:txBody>
      </p:sp>
      <p:sp>
        <p:nvSpPr>
          <p:cNvPr id="6"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BB0A6E-2BC3-4CF4-B6DA-6FED8AA8E4CD}" type="slidenum">
              <a:rPr lang="en-US" altLang="en-US">
                <a:solidFill>
                  <a:srgbClr val="7B9899"/>
                </a:solidFill>
              </a:rPr>
              <a:pPr/>
              <a:t>87</a:t>
            </a:fld>
            <a:endParaRPr lang="en-US" altLang="en-US">
              <a:solidFill>
                <a:srgbClr val="7B9899"/>
              </a:solidFill>
            </a:endParaRPr>
          </a:p>
        </p:txBody>
      </p:sp>
      <p:sp>
        <p:nvSpPr>
          <p:cNvPr id="96260" name="Rectangle 3"/>
          <p:cNvSpPr>
            <a:spLocks noGrp="1" noChangeArrowheads="1"/>
          </p:cNvSpPr>
          <p:nvPr>
            <p:ph type="body" idx="4294967295"/>
          </p:nvPr>
        </p:nvSpPr>
        <p:spPr>
          <a:xfrm>
            <a:off x="0" y="1600200"/>
            <a:ext cx="9027623" cy="4114800"/>
          </a:xfrm>
        </p:spPr>
        <p:txBody>
          <a:bodyPr>
            <a:normAutofit/>
          </a:bodyPr>
          <a:lstStyle/>
          <a:p>
            <a:pPr eaLnBrk="1" hangingPunct="1"/>
            <a:r>
              <a:rPr lang="en-US" altLang="en-US" sz="3200" dirty="0"/>
              <a:t>The stack machine executes instructions in linear fashion unless told to jump</a:t>
            </a:r>
          </a:p>
          <a:p>
            <a:pPr eaLnBrk="1" hangingPunct="1"/>
            <a:r>
              <a:rPr lang="en-US" altLang="en-US" sz="3200" dirty="0"/>
              <a:t>Several options exist for specifying the targets of jumps:</a:t>
            </a:r>
          </a:p>
          <a:p>
            <a:pPr lvl="1" eaLnBrk="1" hangingPunct="1"/>
            <a:r>
              <a:rPr lang="en-US" altLang="en-US" sz="3200" dirty="0">
                <a:solidFill>
                  <a:srgbClr val="C00000"/>
                </a:solidFill>
              </a:rPr>
              <a:t>The operand provides the </a:t>
            </a:r>
            <a:r>
              <a:rPr lang="en-US" altLang="en-US" sz="3200" b="1" dirty="0">
                <a:solidFill>
                  <a:srgbClr val="C00000"/>
                </a:solidFill>
              </a:rPr>
              <a:t>target address</a:t>
            </a:r>
          </a:p>
          <a:p>
            <a:pPr lvl="1" eaLnBrk="1" hangingPunct="1"/>
            <a:r>
              <a:rPr lang="en-US" altLang="en-US" sz="3200" dirty="0">
                <a:solidFill>
                  <a:srgbClr val="C00000"/>
                </a:solidFill>
              </a:rPr>
              <a:t>The operand specifies the relative distance, positive, negative</a:t>
            </a:r>
          </a:p>
          <a:p>
            <a:pPr lvl="1"/>
            <a:r>
              <a:rPr lang="en-US" altLang="en-US" sz="3600" dirty="0">
                <a:solidFill>
                  <a:srgbClr val="C00000"/>
                </a:solidFill>
              </a:rPr>
              <a:t>Labels can be used for targets</a:t>
            </a:r>
          </a:p>
        </p:txBody>
      </p:sp>
    </p:spTree>
    <p:extLst>
      <p:ext uri="{BB962C8B-B14F-4D97-AF65-F5344CB8AC3E}">
        <p14:creationId xmlns:p14="http://schemas.microsoft.com/office/powerpoint/2010/main" val="381607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2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0" y="365126"/>
            <a:ext cx="8515350" cy="1325563"/>
          </a:xfrm>
        </p:spPr>
        <p:txBody>
          <a:bodyPr>
            <a:normAutofit/>
          </a:bodyPr>
          <a:lstStyle/>
          <a:p>
            <a:pPr eaLnBrk="1" fontAlgn="auto" hangingPunct="1">
              <a:spcAft>
                <a:spcPts val="0"/>
              </a:spcAft>
              <a:defRPr/>
            </a:pPr>
            <a:r>
              <a:rPr lang="en-US" dirty="0"/>
              <a:t>The control-flow instructions</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755F08-210F-4089-9DA6-903679272223}" type="slidenum">
              <a:rPr lang="en-US" altLang="en-US">
                <a:solidFill>
                  <a:srgbClr val="7B9899"/>
                </a:solidFill>
              </a:rPr>
              <a:pPr/>
              <a:t>88</a:t>
            </a:fld>
            <a:endParaRPr lang="en-US" altLang="en-US">
              <a:solidFill>
                <a:srgbClr val="7B9899"/>
              </a:solidFill>
            </a:endParaRPr>
          </a:p>
        </p:txBody>
      </p:sp>
      <p:sp>
        <p:nvSpPr>
          <p:cNvPr id="97284" name="Rectangle 3"/>
          <p:cNvSpPr>
            <a:spLocks noGrp="1" noChangeArrowheads="1"/>
          </p:cNvSpPr>
          <p:nvPr>
            <p:ph sz="quarter" idx="1"/>
          </p:nvPr>
        </p:nvSpPr>
        <p:spPr>
          <a:xfrm>
            <a:off x="0" y="1783829"/>
            <a:ext cx="8805863" cy="4315345"/>
          </a:xfrm>
        </p:spPr>
        <p:txBody>
          <a:bodyPr/>
          <a:lstStyle/>
          <a:p>
            <a:pPr eaLnBrk="1" hangingPunct="1">
              <a:defRPr/>
            </a:pPr>
            <a:r>
              <a:rPr lang="en-US" dirty="0"/>
              <a:t>Label </a:t>
            </a:r>
            <a:r>
              <a:rPr lang="en-US" i="1" dirty="0"/>
              <a:t>L</a:t>
            </a:r>
            <a:r>
              <a:rPr lang="en-US" dirty="0"/>
              <a:t>	       </a:t>
            </a:r>
            <a:r>
              <a:rPr lang="en-US" dirty="0">
                <a:solidFill>
                  <a:srgbClr val="33CC33"/>
                </a:solidFill>
              </a:rPr>
              <a:t>//jump target</a:t>
            </a:r>
          </a:p>
          <a:p>
            <a:pPr eaLnBrk="1" hangingPunct="1">
              <a:defRPr/>
            </a:pPr>
            <a:r>
              <a:rPr lang="en-US" dirty="0" err="1"/>
              <a:t>Goto</a:t>
            </a:r>
            <a:r>
              <a:rPr lang="en-US" dirty="0"/>
              <a:t> </a:t>
            </a:r>
            <a:r>
              <a:rPr lang="en-US" i="1" dirty="0"/>
              <a:t>L</a:t>
            </a:r>
            <a:r>
              <a:rPr lang="en-US" dirty="0"/>
              <a:t>	      </a:t>
            </a:r>
            <a:r>
              <a:rPr lang="en-US" dirty="0">
                <a:solidFill>
                  <a:srgbClr val="33CC33"/>
                </a:solidFill>
              </a:rPr>
              <a:t>//</a:t>
            </a:r>
            <a:r>
              <a:rPr lang="en-US" dirty="0">
                <a:solidFill>
                  <a:srgbClr val="7030A0"/>
                </a:solidFill>
              </a:rPr>
              <a:t>next instruction is a label L</a:t>
            </a:r>
          </a:p>
          <a:p>
            <a:pPr eaLnBrk="1" hangingPunct="1">
              <a:defRPr/>
            </a:pPr>
            <a:r>
              <a:rPr lang="en-US" dirty="0" err="1"/>
              <a:t>Gofalse</a:t>
            </a:r>
            <a:r>
              <a:rPr lang="en-US" dirty="0"/>
              <a:t> </a:t>
            </a:r>
            <a:r>
              <a:rPr lang="en-US" i="1" dirty="0"/>
              <a:t>L</a:t>
            </a:r>
            <a:r>
              <a:rPr lang="en-US" dirty="0"/>
              <a:t>          </a:t>
            </a:r>
            <a:r>
              <a:rPr lang="en-US" dirty="0">
                <a:solidFill>
                  <a:srgbClr val="33CC33"/>
                </a:solidFill>
              </a:rPr>
              <a:t>// </a:t>
            </a:r>
            <a:r>
              <a:rPr lang="en-US" dirty="0">
                <a:solidFill>
                  <a:srgbClr val="FF0000"/>
                </a:solidFill>
              </a:rPr>
              <a:t>jump if the popped value is </a:t>
            </a:r>
            <a:r>
              <a:rPr lang="en-US" u="sng" dirty="0">
                <a:solidFill>
                  <a:srgbClr val="FF0000"/>
                </a:solidFill>
              </a:rPr>
              <a:t>Zero</a:t>
            </a:r>
          </a:p>
          <a:p>
            <a:pPr>
              <a:defRPr/>
            </a:pPr>
            <a:r>
              <a:rPr lang="en-US" dirty="0" err="1"/>
              <a:t>Gotrue</a:t>
            </a:r>
            <a:r>
              <a:rPr lang="en-US" dirty="0"/>
              <a:t> </a:t>
            </a:r>
            <a:r>
              <a:rPr lang="en-US" i="1" dirty="0"/>
              <a:t>L</a:t>
            </a:r>
            <a:r>
              <a:rPr lang="en-US" dirty="0"/>
              <a:t>	      </a:t>
            </a:r>
            <a:r>
              <a:rPr lang="en-US" dirty="0">
                <a:solidFill>
                  <a:srgbClr val="33CC33"/>
                </a:solidFill>
              </a:rPr>
              <a:t>//</a:t>
            </a:r>
            <a:r>
              <a:rPr lang="en-US" dirty="0">
                <a:solidFill>
                  <a:srgbClr val="0070C0"/>
                </a:solidFill>
              </a:rPr>
              <a:t>jump if the popped value is </a:t>
            </a:r>
            <a:r>
              <a:rPr lang="en-US" u="sng" dirty="0">
                <a:solidFill>
                  <a:srgbClr val="0070C0"/>
                </a:solidFill>
              </a:rPr>
              <a:t>nonzero</a:t>
            </a:r>
          </a:p>
          <a:p>
            <a:pPr eaLnBrk="1" hangingPunct="1">
              <a:defRPr/>
            </a:pPr>
            <a:r>
              <a:rPr lang="en-US" dirty="0"/>
              <a:t>Halt		      </a:t>
            </a:r>
            <a:r>
              <a:rPr lang="en-US" dirty="0">
                <a:solidFill>
                  <a:srgbClr val="33CC33"/>
                </a:solidFill>
              </a:rPr>
              <a:t>// stop</a:t>
            </a:r>
          </a:p>
        </p:txBody>
      </p:sp>
    </p:spTree>
    <p:extLst>
      <p:ext uri="{BB962C8B-B14F-4D97-AF65-F5344CB8AC3E}">
        <p14:creationId xmlns:p14="http://schemas.microsoft.com/office/powerpoint/2010/main" val="342335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28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0" y="347766"/>
            <a:ext cx="7886700" cy="1325563"/>
          </a:xfrm>
        </p:spPr>
        <p:txBody>
          <a:bodyPr>
            <a:normAutofit/>
          </a:bodyPr>
          <a:lstStyle/>
          <a:p>
            <a:pPr eaLnBrk="1" fontAlgn="auto" hangingPunct="1">
              <a:spcAft>
                <a:spcPts val="0"/>
              </a:spcAft>
              <a:defRPr/>
            </a:pPr>
            <a:r>
              <a:rPr lang="en-US" dirty="0"/>
              <a:t>Translation of  IF Statements (SDD)</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06CB34-514C-4B1E-8956-54DF71C3ABEA}" type="slidenum">
              <a:rPr lang="en-US" altLang="en-US">
                <a:solidFill>
                  <a:srgbClr val="7B9899"/>
                </a:solidFill>
              </a:rPr>
              <a:pPr/>
              <a:t>89</a:t>
            </a:fld>
            <a:endParaRPr lang="en-US" altLang="en-US">
              <a:solidFill>
                <a:srgbClr val="7B9899"/>
              </a:solidFill>
            </a:endParaRPr>
          </a:p>
        </p:txBody>
      </p:sp>
      <p:sp>
        <p:nvSpPr>
          <p:cNvPr id="98308" name="Rectangle 3"/>
          <p:cNvSpPr>
            <a:spLocks noGrp="1" noChangeArrowheads="1"/>
          </p:cNvSpPr>
          <p:nvPr>
            <p:ph sz="quarter" idx="1"/>
          </p:nvPr>
        </p:nvSpPr>
        <p:spPr>
          <a:xfrm>
            <a:off x="166714" y="1901929"/>
            <a:ext cx="8504238" cy="4572000"/>
          </a:xfrm>
        </p:spPr>
        <p:txBody>
          <a:bodyPr/>
          <a:lstStyle/>
          <a:p>
            <a:pPr eaLnBrk="1" hangingPunct="1"/>
            <a:r>
              <a:rPr lang="en-US" altLang="en-US" sz="3600" dirty="0" err="1"/>
              <a:t>stmt</a:t>
            </a:r>
            <a:r>
              <a:rPr lang="en-US" altLang="en-US" sz="3600" dirty="0" err="1">
                <a:sym typeface="Symbol" panose="05050102010706020507" pitchFamily="18" charset="2"/>
              </a:rPr>
              <a:t></a:t>
            </a:r>
            <a:r>
              <a:rPr lang="en-US" altLang="en-US" sz="3600" b="1" dirty="0" err="1">
                <a:sym typeface="Symbol" panose="05050102010706020507" pitchFamily="18" charset="2"/>
              </a:rPr>
              <a:t>if</a:t>
            </a:r>
            <a:r>
              <a:rPr lang="en-US" altLang="en-US" sz="3600" b="1" dirty="0">
                <a:sym typeface="Symbol" panose="05050102010706020507" pitchFamily="18" charset="2"/>
              </a:rPr>
              <a:t> </a:t>
            </a:r>
            <a:r>
              <a:rPr lang="en-US" altLang="en-US" sz="3600" dirty="0" err="1">
                <a:sym typeface="Symbol" panose="05050102010706020507" pitchFamily="18" charset="2"/>
              </a:rPr>
              <a:t>exp</a:t>
            </a:r>
            <a:r>
              <a:rPr lang="en-US" altLang="en-US" sz="3600" dirty="0">
                <a:sym typeface="Symbol" panose="05050102010706020507" pitchFamily="18" charset="2"/>
              </a:rPr>
              <a:t> </a:t>
            </a:r>
            <a:r>
              <a:rPr lang="en-US" altLang="en-US" sz="3600" b="1" dirty="0">
                <a:sym typeface="Symbol" panose="05050102010706020507" pitchFamily="18" charset="2"/>
              </a:rPr>
              <a:t>then</a:t>
            </a:r>
            <a:r>
              <a:rPr lang="en-US" altLang="en-US" sz="3600" dirty="0">
                <a:sym typeface="Symbol" panose="05050102010706020507" pitchFamily="18" charset="2"/>
              </a:rPr>
              <a:t> stmt1 </a:t>
            </a:r>
          </a:p>
          <a:p>
            <a:pPr lvl="1" eaLnBrk="1" hangingPunct="1">
              <a:buFont typeface="Wingdings" panose="05000000000000000000" pitchFamily="2" charset="2"/>
              <a:buNone/>
            </a:pPr>
            <a:r>
              <a:rPr lang="en-US" altLang="en-US" sz="3600" dirty="0">
                <a:sym typeface="Symbol" panose="05050102010706020507" pitchFamily="18" charset="2"/>
              </a:rPr>
              <a:t>	</a:t>
            </a:r>
            <a:r>
              <a:rPr lang="en-US" altLang="en-US" sz="3600" dirty="0">
                <a:solidFill>
                  <a:srgbClr val="0070C0"/>
                </a:solidFill>
                <a:sym typeface="Symbol" panose="05050102010706020507" pitchFamily="18" charset="2"/>
              </a:rPr>
              <a:t>{ out := </a:t>
            </a:r>
            <a:r>
              <a:rPr lang="en-US" altLang="en-US" sz="3600" dirty="0" err="1">
                <a:solidFill>
                  <a:srgbClr val="0070C0"/>
                </a:solidFill>
                <a:sym typeface="Symbol" panose="05050102010706020507" pitchFamily="18" charset="2"/>
              </a:rPr>
              <a:t>newlable</a:t>
            </a:r>
            <a:r>
              <a:rPr lang="en-US" altLang="en-US" sz="3600" dirty="0">
                <a:solidFill>
                  <a:srgbClr val="0070C0"/>
                </a:solidFill>
                <a:sym typeface="Symbol" panose="05050102010706020507" pitchFamily="18" charset="2"/>
              </a:rPr>
              <a:t>; </a:t>
            </a:r>
          </a:p>
          <a:p>
            <a:pPr lvl="1" eaLnBrk="1" hangingPunct="1">
              <a:buFont typeface="Wingdings" panose="05000000000000000000" pitchFamily="2" charset="2"/>
              <a:buNone/>
            </a:pPr>
            <a:r>
              <a:rPr lang="en-US" altLang="en-US" sz="3600" dirty="0">
                <a:solidFill>
                  <a:srgbClr val="0070C0"/>
                </a:solidFill>
                <a:sym typeface="Symbol" panose="05050102010706020507" pitchFamily="18" charset="2"/>
              </a:rPr>
              <a:t>       stmt.t := exp.t||</a:t>
            </a:r>
          </a:p>
          <a:p>
            <a:pPr lvl="1" eaLnBrk="1" hangingPunct="1">
              <a:buFont typeface="Wingdings" panose="05000000000000000000" pitchFamily="2" charset="2"/>
              <a:buNone/>
            </a:pPr>
            <a:r>
              <a:rPr lang="en-US" altLang="en-US" sz="3600" dirty="0">
                <a:solidFill>
                  <a:srgbClr val="0070C0"/>
                </a:solidFill>
                <a:sym typeface="Symbol" panose="05050102010706020507" pitchFamily="18" charset="2"/>
              </a:rPr>
              <a:t>       ‘</a:t>
            </a:r>
            <a:r>
              <a:rPr lang="en-US" altLang="en-US" sz="3600" dirty="0" err="1">
                <a:solidFill>
                  <a:srgbClr val="0070C0"/>
                </a:solidFill>
                <a:sym typeface="Symbol" panose="05050102010706020507" pitchFamily="18" charset="2"/>
              </a:rPr>
              <a:t>gofalse</a:t>
            </a:r>
            <a:r>
              <a:rPr lang="en-US" altLang="en-US" sz="3600" dirty="0">
                <a:solidFill>
                  <a:srgbClr val="0070C0"/>
                </a:solidFill>
                <a:sym typeface="Symbol" panose="05050102010706020507" pitchFamily="18" charset="2"/>
              </a:rPr>
              <a:t>’ out|| </a:t>
            </a:r>
          </a:p>
          <a:p>
            <a:pPr lvl="1" eaLnBrk="1" hangingPunct="1">
              <a:buFont typeface="Wingdings" panose="05000000000000000000" pitchFamily="2" charset="2"/>
              <a:buNone/>
            </a:pPr>
            <a:r>
              <a:rPr lang="en-US" altLang="en-US" sz="3600" dirty="0">
                <a:solidFill>
                  <a:srgbClr val="0070C0"/>
                </a:solidFill>
                <a:sym typeface="Symbol" panose="05050102010706020507" pitchFamily="18" charset="2"/>
              </a:rPr>
              <a:t>        stmt1.t ||</a:t>
            </a:r>
          </a:p>
          <a:p>
            <a:pPr lvl="1" eaLnBrk="1" hangingPunct="1">
              <a:buFont typeface="Wingdings" panose="05000000000000000000" pitchFamily="2" charset="2"/>
              <a:buNone/>
            </a:pPr>
            <a:r>
              <a:rPr lang="en-US" altLang="en-US" sz="3600" dirty="0">
                <a:solidFill>
                  <a:srgbClr val="0070C0"/>
                </a:solidFill>
                <a:sym typeface="Symbol" panose="05050102010706020507" pitchFamily="18" charset="2"/>
              </a:rPr>
              <a:t>        ‘</a:t>
            </a:r>
            <a:r>
              <a:rPr lang="en-US" altLang="en-US" sz="3600" dirty="0" err="1">
                <a:solidFill>
                  <a:srgbClr val="0070C0"/>
                </a:solidFill>
                <a:sym typeface="Symbol" panose="05050102010706020507" pitchFamily="18" charset="2"/>
              </a:rPr>
              <a:t>lable’out</a:t>
            </a:r>
            <a:r>
              <a:rPr lang="en-US" altLang="en-US" sz="3600" dirty="0">
                <a:solidFill>
                  <a:srgbClr val="0070C0"/>
                </a:solidFill>
                <a:sym typeface="Symbol" panose="05050102010706020507" pitchFamily="18" charset="2"/>
              </a:rPr>
              <a:t>}</a:t>
            </a:r>
          </a:p>
          <a:p>
            <a:pPr lvl="1" eaLnBrk="1" hangingPunct="1">
              <a:buFont typeface="Wingdings" panose="05000000000000000000" pitchFamily="2" charset="2"/>
              <a:buNone/>
            </a:pPr>
            <a:endParaRPr lang="en-US" altLang="en-US" sz="2000" dirty="0">
              <a:sym typeface="Symbol" panose="05050102010706020507" pitchFamily="18" charset="2"/>
            </a:endParaRPr>
          </a:p>
        </p:txBody>
      </p:sp>
      <p:sp>
        <p:nvSpPr>
          <p:cNvPr id="7" name="Rectangle 6"/>
          <p:cNvSpPr/>
          <p:nvPr/>
        </p:nvSpPr>
        <p:spPr>
          <a:xfrm>
            <a:off x="5962650" y="2335541"/>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Code for </a:t>
            </a:r>
            <a:r>
              <a:rPr lang="en-US" sz="1400" dirty="0" err="1">
                <a:solidFill>
                  <a:schemeClr val="tx1"/>
                </a:solidFill>
              </a:rPr>
              <a:t>expr</a:t>
            </a:r>
            <a:endParaRPr lang="en-US" sz="1400" dirty="0">
              <a:solidFill>
                <a:schemeClr val="tx1"/>
              </a:solidFill>
            </a:endParaRPr>
          </a:p>
        </p:txBody>
      </p:sp>
      <p:sp>
        <p:nvSpPr>
          <p:cNvPr id="8" name="Rectangle 7"/>
          <p:cNvSpPr/>
          <p:nvPr/>
        </p:nvSpPr>
        <p:spPr>
          <a:xfrm>
            <a:off x="5976257" y="2812977"/>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solidFill>
                  <a:schemeClr val="tx1"/>
                </a:solidFill>
              </a:rPr>
              <a:t>gofalse</a:t>
            </a:r>
            <a:r>
              <a:rPr lang="en-US" sz="1400" dirty="0">
                <a:solidFill>
                  <a:schemeClr val="tx1"/>
                </a:solidFill>
              </a:rPr>
              <a:t> out</a:t>
            </a:r>
          </a:p>
        </p:txBody>
      </p:sp>
      <p:sp>
        <p:nvSpPr>
          <p:cNvPr id="9" name="Rectangle 8"/>
          <p:cNvSpPr/>
          <p:nvPr/>
        </p:nvSpPr>
        <p:spPr>
          <a:xfrm>
            <a:off x="5976257" y="3247850"/>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Code for stmt1</a:t>
            </a:r>
          </a:p>
        </p:txBody>
      </p:sp>
      <p:sp>
        <p:nvSpPr>
          <p:cNvPr id="10" name="Rectangle 9"/>
          <p:cNvSpPr/>
          <p:nvPr/>
        </p:nvSpPr>
        <p:spPr>
          <a:xfrm>
            <a:off x="5976257" y="3694164"/>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solidFill>
                  <a:schemeClr val="tx1"/>
                </a:solidFill>
              </a:rPr>
              <a:t>lable</a:t>
            </a:r>
            <a:r>
              <a:rPr lang="en-US" sz="1400" dirty="0">
                <a:solidFill>
                  <a:schemeClr val="tx1"/>
                </a:solidFill>
              </a:rPr>
              <a:t> out</a:t>
            </a:r>
          </a:p>
        </p:txBody>
      </p:sp>
    </p:spTree>
    <p:extLst>
      <p:ext uri="{BB962C8B-B14F-4D97-AF65-F5344CB8AC3E}">
        <p14:creationId xmlns:p14="http://schemas.microsoft.com/office/powerpoint/2010/main" val="125084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30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30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30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30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30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1508" y="290175"/>
            <a:ext cx="9046563" cy="1325563"/>
          </a:xfrm>
        </p:spPr>
        <p:txBody>
          <a:bodyPr>
            <a:normAutofit/>
          </a:bodyPr>
          <a:lstStyle/>
          <a:p>
            <a:pPr eaLnBrk="1" fontAlgn="auto" hangingPunct="1">
              <a:spcAft>
                <a:spcPts val="0"/>
              </a:spcAft>
              <a:defRPr/>
            </a:pPr>
            <a:r>
              <a:rPr lang="en-US" dirty="0"/>
              <a:t>Syntax of PL: Context-free grammar (CFG)-1</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BB740F7-03E1-40B7-B643-BD1739ED941A}" type="slidenum">
              <a:rPr lang="en-US" altLang="en-US">
                <a:solidFill>
                  <a:srgbClr val="7B9899"/>
                </a:solidFill>
              </a:rPr>
              <a:pPr/>
              <a:t>9</a:t>
            </a:fld>
            <a:endParaRPr lang="en-US" altLang="en-US">
              <a:solidFill>
                <a:srgbClr val="7B9899"/>
              </a:solidFill>
            </a:endParaRPr>
          </a:p>
        </p:txBody>
      </p:sp>
      <p:sp>
        <p:nvSpPr>
          <p:cNvPr id="18436" name="Rectangle 3"/>
          <p:cNvSpPr>
            <a:spLocks noGrp="1" noChangeArrowheads="1"/>
          </p:cNvSpPr>
          <p:nvPr>
            <p:ph sz="quarter" idx="1"/>
          </p:nvPr>
        </p:nvSpPr>
        <p:spPr>
          <a:xfrm>
            <a:off x="0" y="1782008"/>
            <a:ext cx="9046564" cy="4572000"/>
          </a:xfrm>
        </p:spPr>
        <p:txBody>
          <a:bodyPr>
            <a:normAutofit/>
          </a:bodyPr>
          <a:lstStyle/>
          <a:p>
            <a:pPr eaLnBrk="1" hangingPunct="1">
              <a:buFontTx/>
              <a:buChar char="•"/>
            </a:pPr>
            <a:r>
              <a:rPr lang="en-US" altLang="en-US" dirty="0"/>
              <a:t>Syntax of programming languages?</a:t>
            </a:r>
          </a:p>
          <a:p>
            <a:pPr lvl="1">
              <a:buFontTx/>
              <a:buChar char="•"/>
            </a:pPr>
            <a:r>
              <a:rPr lang="en-US" dirty="0">
                <a:solidFill>
                  <a:srgbClr val="C00000"/>
                </a:solidFill>
              </a:rPr>
              <a:t>the set of rules that defines the combinations of symbols that are considered to be a correctly structured document</a:t>
            </a:r>
          </a:p>
          <a:p>
            <a:r>
              <a:rPr lang="en-US" dirty="0"/>
              <a:t>Programming language syntax is generally distinguished into three levels:</a:t>
            </a:r>
          </a:p>
          <a:p>
            <a:pPr lvl="1"/>
            <a:r>
              <a:rPr lang="en-US" dirty="0">
                <a:solidFill>
                  <a:srgbClr val="C00000"/>
                </a:solidFill>
              </a:rPr>
              <a:t>Words: the lexical level, determining how characters form tokens</a:t>
            </a:r>
          </a:p>
          <a:p>
            <a:pPr lvl="1"/>
            <a:r>
              <a:rPr lang="en-US" dirty="0">
                <a:solidFill>
                  <a:srgbClr val="C00000"/>
                </a:solidFill>
              </a:rPr>
              <a:t>Phrases: the grammar level, narrowly speaking, determining how tokens form phrases</a:t>
            </a:r>
          </a:p>
          <a:p>
            <a:pPr lvl="1"/>
            <a:r>
              <a:rPr lang="en-US" dirty="0">
                <a:solidFill>
                  <a:srgbClr val="C00000"/>
                </a:solidFill>
              </a:rPr>
              <a:t>Context: determining what objects or variables names refer to, if types are valid, etc.</a:t>
            </a:r>
          </a:p>
        </p:txBody>
      </p:sp>
    </p:spTree>
    <p:extLst>
      <p:ext uri="{BB962C8B-B14F-4D97-AF65-F5344CB8AC3E}">
        <p14:creationId xmlns:p14="http://schemas.microsoft.com/office/powerpoint/2010/main" val="21128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0" y="365126"/>
            <a:ext cx="8515350" cy="1325563"/>
          </a:xfrm>
        </p:spPr>
        <p:txBody>
          <a:bodyPr>
            <a:normAutofit/>
          </a:bodyPr>
          <a:lstStyle/>
          <a:p>
            <a:pPr eaLnBrk="1" fontAlgn="auto" hangingPunct="1">
              <a:spcAft>
                <a:spcPts val="0"/>
              </a:spcAft>
              <a:defRPr/>
            </a:pPr>
            <a:r>
              <a:rPr lang="en-US" dirty="0"/>
              <a:t>Translation of IF Statement using Translation Scheme</a:t>
            </a:r>
          </a:p>
        </p:txBody>
      </p:sp>
      <p:sp>
        <p:nvSpPr>
          <p:cNvPr id="6"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3FFED0-6D64-4897-8C2D-DEEEE20E7F11}" type="slidenum">
              <a:rPr lang="en-US" altLang="en-US">
                <a:solidFill>
                  <a:srgbClr val="7B9899"/>
                </a:solidFill>
              </a:rPr>
              <a:pPr/>
              <a:t>90</a:t>
            </a:fld>
            <a:endParaRPr lang="en-US" altLang="en-US">
              <a:solidFill>
                <a:srgbClr val="7B9899"/>
              </a:solidFill>
            </a:endParaRPr>
          </a:p>
        </p:txBody>
      </p:sp>
      <p:sp>
        <p:nvSpPr>
          <p:cNvPr id="99332" name="Rectangle 3"/>
          <p:cNvSpPr>
            <a:spLocks noGrp="1" noChangeArrowheads="1"/>
          </p:cNvSpPr>
          <p:nvPr>
            <p:ph sz="quarter" idx="1"/>
          </p:nvPr>
        </p:nvSpPr>
        <p:spPr>
          <a:xfrm>
            <a:off x="11111" y="1789503"/>
            <a:ext cx="9013145" cy="4572000"/>
          </a:xfrm>
        </p:spPr>
        <p:txBody>
          <a:bodyPr>
            <a:normAutofit fontScale="85000" lnSpcReduction="10000"/>
          </a:bodyPr>
          <a:lstStyle/>
          <a:p>
            <a:pPr eaLnBrk="1" hangingPunct="1"/>
            <a:r>
              <a:rPr lang="en-US" altLang="en-US" sz="3500" dirty="0" err="1"/>
              <a:t>stmt</a:t>
            </a:r>
            <a:r>
              <a:rPr lang="en-US" altLang="en-US" sz="3500" dirty="0" err="1">
                <a:sym typeface="Symbol" panose="05050102010706020507" pitchFamily="18" charset="2"/>
              </a:rPr>
              <a:t></a:t>
            </a:r>
            <a:r>
              <a:rPr lang="en-US" altLang="en-US" sz="3500" b="1" dirty="0" err="1">
                <a:sym typeface="Symbol" panose="05050102010706020507" pitchFamily="18" charset="2"/>
              </a:rPr>
              <a:t>if</a:t>
            </a:r>
            <a:r>
              <a:rPr lang="en-US" altLang="en-US" sz="3500" b="1" dirty="0">
                <a:sym typeface="Symbol" panose="05050102010706020507" pitchFamily="18" charset="2"/>
              </a:rPr>
              <a:t>  </a:t>
            </a:r>
            <a:r>
              <a:rPr lang="en-US" altLang="en-US" sz="3500" dirty="0">
                <a:sym typeface="Symbol" panose="05050102010706020507" pitchFamily="18" charset="2"/>
              </a:rPr>
              <a:t>expr  </a:t>
            </a:r>
            <a:r>
              <a:rPr lang="en-US" altLang="en-US" sz="3500" dirty="0">
                <a:solidFill>
                  <a:srgbClr val="0070C0"/>
                </a:solidFill>
                <a:sym typeface="Symbol" panose="05050102010706020507" pitchFamily="18" charset="2"/>
              </a:rPr>
              <a:t>{ out:=</a:t>
            </a:r>
            <a:r>
              <a:rPr lang="en-US" altLang="en-US" sz="3500" dirty="0" err="1">
                <a:solidFill>
                  <a:srgbClr val="0070C0"/>
                </a:solidFill>
                <a:sym typeface="Symbol" panose="05050102010706020507" pitchFamily="18" charset="2"/>
              </a:rPr>
              <a:t>newlable</a:t>
            </a:r>
            <a:r>
              <a:rPr lang="en-US" altLang="en-US" sz="3500" dirty="0">
                <a:solidFill>
                  <a:srgbClr val="0070C0"/>
                </a:solidFill>
                <a:sym typeface="Symbol" panose="05050102010706020507" pitchFamily="18" charset="2"/>
              </a:rPr>
              <a:t>; emit (‘</a:t>
            </a:r>
            <a:r>
              <a:rPr lang="en-US" altLang="en-US" sz="3500" dirty="0" err="1">
                <a:solidFill>
                  <a:srgbClr val="0070C0"/>
                </a:solidFill>
                <a:sym typeface="Symbol" panose="05050102010706020507" pitchFamily="18" charset="2"/>
              </a:rPr>
              <a:t>gofalse</a:t>
            </a:r>
            <a:r>
              <a:rPr lang="en-US" altLang="en-US" sz="3500" dirty="0">
                <a:solidFill>
                  <a:srgbClr val="0070C0"/>
                </a:solidFill>
                <a:sym typeface="Symbol" panose="05050102010706020507" pitchFamily="18" charset="2"/>
              </a:rPr>
              <a:t>’, out);} </a:t>
            </a:r>
            <a:r>
              <a:rPr lang="en-US" altLang="en-US" sz="3500" b="1" dirty="0">
                <a:sym typeface="Symbol" panose="05050102010706020507" pitchFamily="18" charset="2"/>
              </a:rPr>
              <a:t>then </a:t>
            </a:r>
            <a:r>
              <a:rPr lang="en-US" altLang="en-US" sz="3500" dirty="0">
                <a:sym typeface="Symbol" panose="05050102010706020507" pitchFamily="18" charset="2"/>
              </a:rPr>
              <a:t>stmt</a:t>
            </a:r>
            <a:r>
              <a:rPr lang="en-US" altLang="en-US" sz="3500" baseline="-25000" dirty="0">
                <a:sym typeface="Symbol" panose="05050102010706020507" pitchFamily="18" charset="2"/>
              </a:rPr>
              <a:t>1</a:t>
            </a:r>
            <a:r>
              <a:rPr lang="en-US" altLang="en-US" sz="3500" dirty="0">
                <a:sym typeface="Symbol" panose="05050102010706020507" pitchFamily="18" charset="2"/>
              </a:rPr>
              <a:t> </a:t>
            </a:r>
            <a:r>
              <a:rPr lang="en-US" altLang="en-US" sz="3500" dirty="0">
                <a:solidFill>
                  <a:srgbClr val="0070C0"/>
                </a:solidFill>
                <a:sym typeface="Symbol" panose="05050102010706020507" pitchFamily="18" charset="2"/>
              </a:rPr>
              <a:t>{ emit (‘</a:t>
            </a:r>
            <a:r>
              <a:rPr lang="en-US" altLang="en-US" sz="3500" dirty="0" err="1">
                <a:solidFill>
                  <a:srgbClr val="0070C0"/>
                </a:solidFill>
                <a:sym typeface="Symbol" panose="05050102010706020507" pitchFamily="18" charset="2"/>
              </a:rPr>
              <a:t>lable</a:t>
            </a:r>
            <a:r>
              <a:rPr lang="en-US" altLang="en-US" sz="3500" dirty="0">
                <a:solidFill>
                  <a:srgbClr val="0070C0"/>
                </a:solidFill>
                <a:sym typeface="Symbol" panose="05050102010706020507" pitchFamily="18" charset="2"/>
              </a:rPr>
              <a:t>’, out);}</a:t>
            </a:r>
          </a:p>
          <a:p>
            <a:pPr lvl="2" eaLnBrk="1" hangingPunct="1">
              <a:buFont typeface="Wingdings" panose="05000000000000000000" pitchFamily="2" charset="2"/>
              <a:buNone/>
            </a:pPr>
            <a:r>
              <a:rPr lang="en-US" altLang="en-US" dirty="0">
                <a:sym typeface="Symbol" panose="05050102010706020507" pitchFamily="18" charset="2"/>
              </a:rPr>
              <a:t>	</a:t>
            </a:r>
          </a:p>
          <a:p>
            <a:r>
              <a:rPr lang="en-US" altLang="en-US" sz="3000" dirty="0">
                <a:sym typeface="Symbol" panose="05050102010706020507" pitchFamily="18" charset="2"/>
              </a:rPr>
              <a:t>Note: emit is an example of semantic action</a:t>
            </a:r>
          </a:p>
          <a:p>
            <a:r>
              <a:rPr lang="en-US" altLang="en-US" sz="3000" dirty="0" err="1">
                <a:sym typeface="Symbol" panose="05050102010706020507" pitchFamily="18" charset="2"/>
              </a:rPr>
              <a:t>newlable</a:t>
            </a:r>
            <a:r>
              <a:rPr lang="en-US" altLang="en-US" sz="3000" dirty="0">
                <a:sym typeface="Symbol" panose="05050102010706020507" pitchFamily="18" charset="2"/>
              </a:rPr>
              <a:t> is function which generates new label (e.g., L1, L2,etc).</a:t>
            </a:r>
          </a:p>
          <a:p>
            <a:r>
              <a:rPr lang="en-US" altLang="en-US" sz="3000" dirty="0">
                <a:sym typeface="Symbol" panose="05050102010706020507" pitchFamily="18" charset="2"/>
              </a:rPr>
              <a:t>The order of execution is from left to right on R.H.S as follows</a:t>
            </a:r>
          </a:p>
          <a:p>
            <a:pPr lvl="1"/>
            <a:r>
              <a:rPr lang="en-US" altLang="en-US" sz="3000" dirty="0">
                <a:solidFill>
                  <a:srgbClr val="C00000"/>
                </a:solidFill>
                <a:sym typeface="Symbol" panose="05050102010706020507" pitchFamily="18" charset="2"/>
              </a:rPr>
              <a:t>1. Perform actions during parsing for expr</a:t>
            </a:r>
          </a:p>
          <a:p>
            <a:pPr lvl="1"/>
            <a:r>
              <a:rPr lang="en-US" altLang="en-US" sz="3000" dirty="0">
                <a:solidFill>
                  <a:srgbClr val="C00000"/>
                </a:solidFill>
                <a:sym typeface="Symbol" panose="05050102010706020507" pitchFamily="18" charset="2"/>
              </a:rPr>
              <a:t>2. Out is a </a:t>
            </a:r>
            <a:r>
              <a:rPr lang="en-US" altLang="en-US" sz="3000" dirty="0" err="1">
                <a:solidFill>
                  <a:srgbClr val="C00000"/>
                </a:solidFill>
                <a:sym typeface="Symbol" panose="05050102010706020507" pitchFamily="18" charset="2"/>
              </a:rPr>
              <a:t>lable</a:t>
            </a:r>
            <a:r>
              <a:rPr lang="en-US" altLang="en-US" sz="3000" dirty="0">
                <a:solidFill>
                  <a:srgbClr val="C00000"/>
                </a:solidFill>
                <a:sym typeface="Symbol" panose="05050102010706020507" pitchFamily="18" charset="2"/>
              </a:rPr>
              <a:t> to be set by </a:t>
            </a:r>
            <a:r>
              <a:rPr lang="en-US" altLang="en-US" sz="3000" dirty="0" err="1">
                <a:solidFill>
                  <a:srgbClr val="C00000"/>
                </a:solidFill>
                <a:sym typeface="Symbol" panose="05050102010706020507" pitchFamily="18" charset="2"/>
              </a:rPr>
              <a:t>newlable</a:t>
            </a:r>
            <a:endParaRPr lang="en-US" altLang="en-US" sz="3000" dirty="0">
              <a:solidFill>
                <a:srgbClr val="C00000"/>
              </a:solidFill>
              <a:sym typeface="Symbol" panose="05050102010706020507" pitchFamily="18" charset="2"/>
            </a:endParaRPr>
          </a:p>
          <a:p>
            <a:pPr lvl="1"/>
            <a:r>
              <a:rPr lang="en-US" altLang="en-US" sz="3000" dirty="0">
                <a:solidFill>
                  <a:srgbClr val="C00000"/>
                </a:solidFill>
                <a:sym typeface="Symbol" panose="05050102010706020507" pitchFamily="18" charset="2"/>
              </a:rPr>
              <a:t>3. Print  ‘</a:t>
            </a:r>
            <a:r>
              <a:rPr lang="en-US" altLang="en-US" sz="3000" b="1" dirty="0" err="1">
                <a:solidFill>
                  <a:srgbClr val="C00000"/>
                </a:solidFill>
                <a:sym typeface="Symbol" panose="05050102010706020507" pitchFamily="18" charset="2"/>
              </a:rPr>
              <a:t>gofalse</a:t>
            </a:r>
            <a:r>
              <a:rPr lang="en-US" altLang="en-US" sz="3000" b="1" dirty="0">
                <a:solidFill>
                  <a:srgbClr val="C00000"/>
                </a:solidFill>
                <a:sym typeface="Symbol" panose="05050102010706020507" pitchFamily="18" charset="2"/>
              </a:rPr>
              <a:t> stamen</a:t>
            </a:r>
            <a:r>
              <a:rPr lang="en-US" altLang="en-US" sz="3000" dirty="0">
                <a:solidFill>
                  <a:srgbClr val="C00000"/>
                </a:solidFill>
                <a:sym typeface="Symbol" panose="05050102010706020507" pitchFamily="18" charset="2"/>
              </a:rPr>
              <a:t>’</a:t>
            </a:r>
          </a:p>
          <a:p>
            <a:pPr lvl="1"/>
            <a:r>
              <a:rPr lang="en-US" altLang="en-US" sz="3000" dirty="0">
                <a:solidFill>
                  <a:srgbClr val="C00000"/>
                </a:solidFill>
                <a:sym typeface="Symbol" panose="05050102010706020507" pitchFamily="18" charset="2"/>
              </a:rPr>
              <a:t>4. Perform actions during parsing for stmt1</a:t>
            </a:r>
          </a:p>
          <a:p>
            <a:pPr lvl="1"/>
            <a:r>
              <a:rPr lang="en-US" altLang="en-US" sz="3000" dirty="0">
                <a:solidFill>
                  <a:srgbClr val="C00000"/>
                </a:solidFill>
                <a:sym typeface="Symbol" panose="05050102010706020507" pitchFamily="18" charset="2"/>
              </a:rPr>
              <a:t>5. Print label instruction</a:t>
            </a:r>
          </a:p>
          <a:p>
            <a:pPr eaLnBrk="1" hangingPunct="1"/>
            <a:endParaRPr lang="en-US" altLang="en-US" sz="2000" dirty="0"/>
          </a:p>
        </p:txBody>
      </p:sp>
    </p:spTree>
    <p:extLst>
      <p:ext uri="{BB962C8B-B14F-4D97-AF65-F5344CB8AC3E}">
        <p14:creationId xmlns:p14="http://schemas.microsoft.com/office/powerpoint/2010/main" val="125505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3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3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933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933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933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933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99" y="303407"/>
            <a:ext cx="7886700" cy="1325563"/>
          </a:xfrm>
        </p:spPr>
        <p:txBody>
          <a:bodyPr>
            <a:normAutofit fontScale="90000"/>
          </a:bodyPr>
          <a:lstStyle/>
          <a:p>
            <a:pPr>
              <a:defRPr/>
            </a:pPr>
            <a:r>
              <a:rPr lang="en-US" dirty="0"/>
              <a:t>Pseudo-code for translating statements using stack machine (IC)</a:t>
            </a:r>
          </a:p>
        </p:txBody>
      </p:sp>
      <p:sp>
        <p:nvSpPr>
          <p:cNvPr id="100355" name="Content Placeholder 2"/>
          <p:cNvSpPr>
            <a:spLocks noGrp="1"/>
          </p:cNvSpPr>
          <p:nvPr>
            <p:ph sz="quarter" idx="1"/>
          </p:nvPr>
        </p:nvSpPr>
        <p:spPr>
          <a:xfrm>
            <a:off x="11112" y="1789503"/>
            <a:ext cx="8504238" cy="4572000"/>
          </a:xfrm>
        </p:spPr>
        <p:txBody>
          <a:bodyPr/>
          <a:lstStyle/>
          <a:p>
            <a:r>
              <a:rPr lang="en-US" altLang="en-US" dirty="0">
                <a:solidFill>
                  <a:srgbClr val="C00000"/>
                </a:solidFill>
              </a:rPr>
              <a:t>The actions during parsing of </a:t>
            </a:r>
            <a:r>
              <a:rPr lang="en-US" altLang="en-US" b="1" dirty="0">
                <a:solidFill>
                  <a:srgbClr val="C00000"/>
                </a:solidFill>
              </a:rPr>
              <a:t>expr</a:t>
            </a:r>
            <a:r>
              <a:rPr lang="en-US" altLang="en-US" dirty="0">
                <a:solidFill>
                  <a:srgbClr val="C00000"/>
                </a:solidFill>
              </a:rPr>
              <a:t> and </a:t>
            </a:r>
            <a:r>
              <a:rPr lang="en-US" altLang="en-US" b="1" dirty="0">
                <a:solidFill>
                  <a:srgbClr val="C00000"/>
                </a:solidFill>
              </a:rPr>
              <a:t>stmt</a:t>
            </a:r>
            <a:r>
              <a:rPr lang="en-US" altLang="en-US" b="1" baseline="-25000" dirty="0">
                <a:solidFill>
                  <a:srgbClr val="C00000"/>
                </a:solidFill>
              </a:rPr>
              <a:t>1</a:t>
            </a:r>
            <a:r>
              <a:rPr lang="en-US" altLang="en-US" dirty="0">
                <a:solidFill>
                  <a:srgbClr val="C00000"/>
                </a:solidFill>
              </a:rPr>
              <a:t> should emit the code for these non-terminals</a:t>
            </a:r>
          </a:p>
        </p:txBody>
      </p:sp>
      <p:sp>
        <p:nvSpPr>
          <p:cNvPr id="4" name="Slide Number Placeholder 3"/>
          <p:cNvSpPr>
            <a:spLocks noGrp="1"/>
          </p:cNvSpPr>
          <p:nvPr>
            <p:ph type="sldNum" sz="quarter" idx="4294967295"/>
          </p:nvPr>
        </p:nvSpPr>
        <p:spPr>
          <a:xfrm>
            <a:off x="8394778" y="630137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B25017-2E32-4282-9CF2-A796BB7321F1}" type="slidenum">
              <a:rPr lang="en-US" altLang="en-US">
                <a:solidFill>
                  <a:srgbClr val="7B9899"/>
                </a:solidFill>
              </a:rPr>
              <a:pPr/>
              <a:t>91</a:t>
            </a:fld>
            <a:endParaRPr lang="en-US" altLang="en-US" dirty="0">
              <a:solidFill>
                <a:srgbClr val="7B9899"/>
              </a:solidFill>
            </a:endParaRPr>
          </a:p>
        </p:txBody>
      </p:sp>
      <p:pic>
        <p:nvPicPr>
          <p:cNvPr id="10035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0534"/>
            <a:ext cx="8468655" cy="422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150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365126"/>
            <a:ext cx="8423910" cy="1325563"/>
          </a:xfrm>
        </p:spPr>
        <p:txBody>
          <a:bodyPr/>
          <a:lstStyle/>
          <a:p>
            <a:r>
              <a:rPr lang="en-US" dirty="0"/>
              <a:t>Putting All together for infix to postfix translator</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55800"/>
            <a:ext cx="8515350" cy="453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7869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502"/>
            <a:ext cx="9144000" cy="1624187"/>
          </a:xfrm>
        </p:spPr>
        <p:txBody>
          <a:bodyPr/>
          <a:lstStyle/>
          <a:p>
            <a:r>
              <a:rPr lang="en-US" dirty="0"/>
              <a:t>SDD Recursion-free of infix2postfix translation </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6098" y="2013990"/>
            <a:ext cx="6749169"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3145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65" y="253614"/>
            <a:ext cx="7886700" cy="1325563"/>
          </a:xfrm>
        </p:spPr>
        <p:txBody>
          <a:bodyPr/>
          <a:lstStyle/>
          <a:p>
            <a:r>
              <a:rPr lang="en-US" dirty="0"/>
              <a:t>Putting all the modules together </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4334" y="1969306"/>
            <a:ext cx="6875331" cy="41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54151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4362450" y="1027113"/>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19A38AD-11FE-4158-ACD2-C18A57D5E23D}" type="slidenum">
              <a:rPr lang="en-US" altLang="en-US">
                <a:solidFill>
                  <a:srgbClr val="7B9899"/>
                </a:solidFill>
              </a:rPr>
              <a:pPr/>
              <a:t>95</a:t>
            </a:fld>
            <a:endParaRPr lang="en-US" altLang="en-US">
              <a:solidFill>
                <a:srgbClr val="7B9899"/>
              </a:solidFill>
            </a:endParaRPr>
          </a:p>
        </p:txBody>
      </p:sp>
      <p:pic>
        <p:nvPicPr>
          <p:cNvPr id="87044" name="Picture 7"/>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22464" y="2239169"/>
            <a:ext cx="6472238" cy="1936750"/>
          </a:xfrm>
          <a:noFill/>
        </p:spPr>
      </p:pic>
      <p:pic>
        <p:nvPicPr>
          <p:cNvPr id="8704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953000"/>
            <a:ext cx="24384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838199" y="4724399"/>
            <a:ext cx="2520142" cy="2355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solidFill>
                  <a:srgbClr val="009A44"/>
                </a:solidFill>
              </a:rPr>
              <a:t>Try For Input source:</a:t>
            </a:r>
          </a:p>
        </p:txBody>
      </p:sp>
      <p:sp>
        <p:nvSpPr>
          <p:cNvPr id="3" name="Title 2"/>
          <p:cNvSpPr>
            <a:spLocks noGrp="1"/>
          </p:cNvSpPr>
          <p:nvPr>
            <p:ph type="title"/>
          </p:nvPr>
        </p:nvSpPr>
        <p:spPr>
          <a:xfrm>
            <a:off x="322464" y="322044"/>
            <a:ext cx="7886700" cy="1325563"/>
          </a:xfrm>
        </p:spPr>
        <p:txBody>
          <a:bodyPr>
            <a:normAutofit/>
          </a:bodyPr>
          <a:lstStyle/>
          <a:p>
            <a:r>
              <a:rPr lang="en-US" dirty="0"/>
              <a:t>Putting them all together to build the infix2postfix </a:t>
            </a:r>
            <a:r>
              <a:rPr lang="en-US" dirty="0" err="1"/>
              <a:t>transaltor</a:t>
            </a:r>
            <a:endParaRPr lang="en-US" dirty="0"/>
          </a:p>
        </p:txBody>
      </p:sp>
      <p:sp>
        <p:nvSpPr>
          <p:cNvPr id="4" name="Right Arrow 3"/>
          <p:cNvSpPr/>
          <p:nvPr/>
        </p:nvSpPr>
        <p:spPr>
          <a:xfrm>
            <a:off x="95248" y="4724399"/>
            <a:ext cx="661211" cy="23552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95249" y="2239169"/>
            <a:ext cx="661210" cy="2380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54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 y="180974"/>
            <a:ext cx="7886700" cy="1325563"/>
          </a:xfrm>
        </p:spPr>
        <p:txBody>
          <a:bodyPr/>
          <a:lstStyle/>
          <a:p>
            <a:pPr>
              <a:defRPr/>
            </a:pPr>
            <a:r>
              <a:rPr lang="en-US" dirty="0"/>
              <a:t>Quiz</a:t>
            </a:r>
          </a:p>
        </p:txBody>
      </p:sp>
      <p:sp>
        <p:nvSpPr>
          <p:cNvPr id="101379" name="Content Placeholder 2"/>
          <p:cNvSpPr>
            <a:spLocks noGrp="1"/>
          </p:cNvSpPr>
          <p:nvPr>
            <p:ph sz="quarter" idx="1"/>
          </p:nvPr>
        </p:nvSpPr>
        <p:spPr>
          <a:xfrm>
            <a:off x="301625" y="1849437"/>
            <a:ext cx="8504238" cy="4249737"/>
          </a:xfrm>
        </p:spPr>
        <p:txBody>
          <a:bodyPr>
            <a:normAutofit/>
          </a:bodyPr>
          <a:lstStyle/>
          <a:p>
            <a:r>
              <a:rPr lang="en-US" altLang="en-US" sz="3600" dirty="0"/>
              <a:t>Consider the CFG</a:t>
            </a:r>
          </a:p>
          <a:p>
            <a:pPr lvl="1"/>
            <a:r>
              <a:rPr lang="en-US" altLang="en-US" sz="3200" dirty="0">
                <a:solidFill>
                  <a:srgbClr val="C00000"/>
                </a:solidFill>
              </a:rPr>
              <a:t>S</a:t>
            </a:r>
            <a:r>
              <a:rPr lang="en-US" altLang="en-US" sz="3200" dirty="0">
                <a:solidFill>
                  <a:srgbClr val="C00000"/>
                </a:solidFill>
                <a:sym typeface="Wingdings" panose="05000000000000000000" pitchFamily="2" charset="2"/>
              </a:rPr>
              <a:t> SS + | SS * | a</a:t>
            </a:r>
          </a:p>
          <a:p>
            <a:pPr lvl="1"/>
            <a:r>
              <a:rPr lang="en-US" altLang="en-US" sz="3200" dirty="0">
                <a:solidFill>
                  <a:srgbClr val="C00000"/>
                </a:solidFill>
                <a:sym typeface="Wingdings" panose="05000000000000000000" pitchFamily="2" charset="2"/>
              </a:rPr>
              <a:t>show how the string </a:t>
            </a:r>
            <a:r>
              <a:rPr lang="en-US" altLang="en-US" sz="3200" dirty="0" err="1">
                <a:solidFill>
                  <a:srgbClr val="C00000"/>
                </a:solidFill>
                <a:sym typeface="Wingdings" panose="05000000000000000000" pitchFamily="2" charset="2"/>
              </a:rPr>
              <a:t>aa+a</a:t>
            </a:r>
            <a:r>
              <a:rPr lang="en-US" altLang="en-US" sz="3200" dirty="0">
                <a:solidFill>
                  <a:srgbClr val="C00000"/>
                </a:solidFill>
                <a:sym typeface="Wingdings" panose="05000000000000000000" pitchFamily="2" charset="2"/>
              </a:rPr>
              <a:t>* can be generated by this grammar</a:t>
            </a:r>
          </a:p>
          <a:p>
            <a:pPr lvl="1"/>
            <a:r>
              <a:rPr lang="en-US" altLang="en-US" sz="3200" dirty="0">
                <a:solidFill>
                  <a:srgbClr val="C00000"/>
                </a:solidFill>
                <a:sym typeface="Wingdings" panose="05000000000000000000" pitchFamily="2" charset="2"/>
              </a:rPr>
              <a:t>built a parse tree for this string</a:t>
            </a:r>
            <a:endParaRPr lang="en-US" altLang="en-US" sz="3200" dirty="0">
              <a:solidFill>
                <a:srgbClr val="C00000"/>
              </a:solidFill>
            </a:endParaRPr>
          </a:p>
        </p:txBody>
      </p:sp>
      <p:sp>
        <p:nvSpPr>
          <p:cNvPr id="4" name="Slide Number Placeholder 3"/>
          <p:cNvSpPr>
            <a:spLocks noGrp="1"/>
          </p:cNvSpPr>
          <p:nvPr>
            <p:ph type="sldNum" sz="quarter" idx="4294967295"/>
          </p:nvPr>
        </p:nvSpPr>
        <p:spPr>
          <a:xfrm>
            <a:off x="4096544" y="6000749"/>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D7A768-9D9E-4C8C-B611-EB756F0D6C3C}" type="slidenum">
              <a:rPr lang="en-US" altLang="en-US">
                <a:solidFill>
                  <a:srgbClr val="7B9899"/>
                </a:solidFill>
              </a:rPr>
              <a:pPr/>
              <a:t>96</a:t>
            </a:fld>
            <a:endParaRPr lang="en-US" altLang="en-US" dirty="0">
              <a:solidFill>
                <a:srgbClr val="7B9899"/>
              </a:solidFill>
            </a:endParaRPr>
          </a:p>
        </p:txBody>
      </p:sp>
    </p:spTree>
    <p:extLst>
      <p:ext uri="{BB962C8B-B14F-4D97-AF65-F5344CB8AC3E}">
        <p14:creationId xmlns:p14="http://schemas.microsoft.com/office/powerpoint/2010/main" val="27450880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 y="180974"/>
            <a:ext cx="7886700" cy="1325563"/>
          </a:xfrm>
        </p:spPr>
        <p:txBody>
          <a:bodyPr/>
          <a:lstStyle/>
          <a:p>
            <a:pPr>
              <a:defRPr/>
            </a:pPr>
            <a:r>
              <a:rPr lang="en-US" dirty="0"/>
              <a:t>Quiz (answer)</a:t>
            </a:r>
          </a:p>
        </p:txBody>
      </p:sp>
      <p:sp>
        <p:nvSpPr>
          <p:cNvPr id="4" name="Slide Number Placeholder 3"/>
          <p:cNvSpPr>
            <a:spLocks noGrp="1"/>
          </p:cNvSpPr>
          <p:nvPr>
            <p:ph type="sldNum" sz="quarter" idx="4294967295"/>
          </p:nvPr>
        </p:nvSpPr>
        <p:spPr>
          <a:xfrm>
            <a:off x="4400550" y="6122814"/>
            <a:ext cx="457200" cy="441325"/>
          </a:xfrm>
          <a:prstGeom prst="rect">
            <a:avLst/>
          </a:prstGeom>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D7A768-9D9E-4C8C-B611-EB756F0D6C3C}" type="slidenum">
              <a:rPr lang="en-US" altLang="en-US">
                <a:solidFill>
                  <a:srgbClr val="7B9899"/>
                </a:solidFill>
              </a:rPr>
              <a:pPr/>
              <a:t>97</a:t>
            </a:fld>
            <a:endParaRPr lang="en-US" altLang="en-US" dirty="0">
              <a:solidFill>
                <a:srgbClr val="7B9899"/>
              </a:solidFill>
            </a:endParaRPr>
          </a:p>
        </p:txBody>
      </p:sp>
      <p:sp>
        <p:nvSpPr>
          <p:cNvPr id="5" name="Rectangle 4"/>
          <p:cNvSpPr/>
          <p:nvPr/>
        </p:nvSpPr>
        <p:spPr>
          <a:xfrm>
            <a:off x="3790950" y="2896985"/>
            <a:ext cx="1143000" cy="381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a:t>
            </a:r>
          </a:p>
        </p:txBody>
      </p:sp>
      <p:cxnSp>
        <p:nvCxnSpPr>
          <p:cNvPr id="7" name="Straight Connector 6"/>
          <p:cNvCxnSpPr/>
          <p:nvPr/>
        </p:nvCxnSpPr>
        <p:spPr>
          <a:xfrm flipH="1">
            <a:off x="3486150" y="3277985"/>
            <a:ext cx="609600" cy="609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a:off x="4362450" y="3277985"/>
            <a:ext cx="38100" cy="6858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705350" y="3277985"/>
            <a:ext cx="457200" cy="5334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181350" y="3887585"/>
            <a:ext cx="685800" cy="381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a:t>
            </a:r>
          </a:p>
        </p:txBody>
      </p:sp>
      <p:sp>
        <p:nvSpPr>
          <p:cNvPr id="13" name="Rectangle 12"/>
          <p:cNvSpPr/>
          <p:nvPr/>
        </p:nvSpPr>
        <p:spPr>
          <a:xfrm>
            <a:off x="4171950" y="3963785"/>
            <a:ext cx="685800" cy="381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a:t>
            </a:r>
          </a:p>
        </p:txBody>
      </p:sp>
      <p:sp>
        <p:nvSpPr>
          <p:cNvPr id="14" name="Rectangle 13"/>
          <p:cNvSpPr/>
          <p:nvPr/>
        </p:nvSpPr>
        <p:spPr>
          <a:xfrm>
            <a:off x="5010150" y="3887585"/>
            <a:ext cx="685800" cy="381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cxnSp>
        <p:nvCxnSpPr>
          <p:cNvPr id="16" name="Straight Connector 15"/>
          <p:cNvCxnSpPr/>
          <p:nvPr/>
        </p:nvCxnSpPr>
        <p:spPr>
          <a:xfrm flipH="1">
            <a:off x="2647950" y="4268585"/>
            <a:ext cx="609600" cy="838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12" idx="2"/>
          </p:cNvCxnSpPr>
          <p:nvPr/>
        </p:nvCxnSpPr>
        <p:spPr>
          <a:xfrm flipH="1">
            <a:off x="3486150" y="4268585"/>
            <a:ext cx="38100" cy="838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76750" y="4344785"/>
            <a:ext cx="76200" cy="838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400550" y="5182985"/>
            <a:ext cx="4572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cxnSp>
        <p:nvCxnSpPr>
          <p:cNvPr id="25" name="Straight Connector 24"/>
          <p:cNvCxnSpPr>
            <a:cxnSpLocks/>
          </p:cNvCxnSpPr>
          <p:nvPr/>
        </p:nvCxnSpPr>
        <p:spPr>
          <a:xfrm>
            <a:off x="3714750" y="4268585"/>
            <a:ext cx="228600" cy="609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790950" y="4878185"/>
            <a:ext cx="304800" cy="381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t>
            </a:r>
          </a:p>
        </p:txBody>
      </p:sp>
      <p:sp>
        <p:nvSpPr>
          <p:cNvPr id="27" name="Rectangle 26"/>
          <p:cNvSpPr/>
          <p:nvPr/>
        </p:nvSpPr>
        <p:spPr>
          <a:xfrm>
            <a:off x="3409950" y="5106785"/>
            <a:ext cx="304800" cy="381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28" name="Rectangle 27"/>
          <p:cNvSpPr/>
          <p:nvPr/>
        </p:nvSpPr>
        <p:spPr>
          <a:xfrm>
            <a:off x="2495550" y="5106785"/>
            <a:ext cx="304800" cy="381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Tree>
    <p:extLst>
      <p:ext uri="{BB962C8B-B14F-4D97-AF65-F5344CB8AC3E}">
        <p14:creationId xmlns:p14="http://schemas.microsoft.com/office/powerpoint/2010/main" val="24286138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UNDAerospace.pptx" id="{F7118328-E834-46A0-83EC-F744BFE60237}" vid="{D2773446-F50F-4EEB-A44E-9265065B0F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PresentationUNDAerospace_Template</Template>
  <TotalTime>20461</TotalTime>
  <Words>4733</Words>
  <Application>Microsoft Macintosh PowerPoint</Application>
  <PresentationFormat>On-screen Show (4:3)</PresentationFormat>
  <Paragraphs>760</Paragraphs>
  <Slides>97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Arial</vt:lpstr>
      <vt:lpstr>Calibri</vt:lpstr>
      <vt:lpstr>Calibri Light</vt:lpstr>
      <vt:lpstr>Courier New</vt:lpstr>
      <vt:lpstr>Franklin Gothic Book</vt:lpstr>
      <vt:lpstr>Helvetica</vt:lpstr>
      <vt:lpstr>Menlo</vt:lpstr>
      <vt:lpstr>Times New Roman</vt:lpstr>
      <vt:lpstr>Wingdings</vt:lpstr>
      <vt:lpstr>Wingdings 2</vt:lpstr>
      <vt:lpstr>Office Theme</vt:lpstr>
      <vt:lpstr>Csci465: Principals of Translations</vt:lpstr>
      <vt:lpstr>Objectives</vt:lpstr>
      <vt:lpstr>Overview</vt:lpstr>
      <vt:lpstr>translation</vt:lpstr>
      <vt:lpstr>A model of a compiler front-end</vt:lpstr>
      <vt:lpstr>Lexical analyzer</vt:lpstr>
      <vt:lpstr>Intermediate Code generators (IC)</vt:lpstr>
      <vt:lpstr>IC: syntax Tree and 3-address code</vt:lpstr>
      <vt:lpstr>Syntax of PL: Context-free grammar (CFG)-1</vt:lpstr>
      <vt:lpstr>How to specify Syntax Definition?</vt:lpstr>
      <vt:lpstr>Context-free grammar: 1</vt:lpstr>
      <vt:lpstr>Context Free Grammar: Definition</vt:lpstr>
      <vt:lpstr>Example 2.1 : Productions</vt:lpstr>
      <vt:lpstr>Derivations</vt:lpstr>
      <vt:lpstr>Example 2.2: lists</vt:lpstr>
      <vt:lpstr>Example 2: Productions for Procedure call</vt:lpstr>
      <vt:lpstr>Parsing</vt:lpstr>
      <vt:lpstr>Parse Tree</vt:lpstr>
      <vt:lpstr>Example of PT for input 9-5+2</vt:lpstr>
      <vt:lpstr>Ambiguous grammar?</vt:lpstr>
      <vt:lpstr>Input = (9-5)+2=6</vt:lpstr>
      <vt:lpstr>Input = 9-(5+2)=2</vt:lpstr>
      <vt:lpstr>PT: Associatively of Operators</vt:lpstr>
      <vt:lpstr>Precedence of Operators: 1 </vt:lpstr>
      <vt:lpstr>Precedence of Operators: 2 </vt:lpstr>
      <vt:lpstr>Syntax-Directed Translation (SDT)</vt:lpstr>
      <vt:lpstr>Definition of Postfix Notation</vt:lpstr>
      <vt:lpstr>Syntax-Directed Definitions (SDD)</vt:lpstr>
      <vt:lpstr>SDD for infix to postfix translation</vt:lpstr>
      <vt:lpstr>Step 1: Use a CFG to create the syntax of the input: 9-5+2 </vt:lpstr>
      <vt:lpstr>Step 2: Attach attributes to each grammar symbol</vt:lpstr>
      <vt:lpstr>Step 3: Use semantic rules to compute the output using attribute values at each node n (bottom up approach)</vt:lpstr>
      <vt:lpstr>Translation Schemes (TS)</vt:lpstr>
      <vt:lpstr>Example of translation scheme</vt:lpstr>
      <vt:lpstr>Emitting a code (generating code)</vt:lpstr>
      <vt:lpstr>Simple Translation Scheme for infix-postfix </vt:lpstr>
      <vt:lpstr>Actions Translating 9-5+2 into 95-2+: 1</vt:lpstr>
      <vt:lpstr>Adding actions Translating 9-5+2 into 95-2+: 2</vt:lpstr>
      <vt:lpstr>Homework 1: Due 9.10.2020</vt:lpstr>
      <vt:lpstr>Parsing Methods (overview)</vt:lpstr>
      <vt:lpstr>Top Down Method: Recursive Descent</vt:lpstr>
      <vt:lpstr> Predictive Parsing </vt:lpstr>
      <vt:lpstr>Top-Down Parsing</vt:lpstr>
      <vt:lpstr>Steps in the top-down construction of a PT</vt:lpstr>
      <vt:lpstr>Top-down parsing scanning the input from left to right</vt:lpstr>
      <vt:lpstr>Example: Trial and Error to select the right rule</vt:lpstr>
      <vt:lpstr>Predictive Parsing (PP): Recursive-descent paring</vt:lpstr>
      <vt:lpstr>Designing a Predicative Parsing (PP)</vt:lpstr>
      <vt:lpstr>FIRST()</vt:lpstr>
      <vt:lpstr>Guidelines for implementing top-down parsers</vt:lpstr>
      <vt:lpstr>Pseudocode for Predictive Parser</vt:lpstr>
      <vt:lpstr>Left Recursion</vt:lpstr>
      <vt:lpstr>Some examples</vt:lpstr>
      <vt:lpstr>Eliminating Left Recursion</vt:lpstr>
      <vt:lpstr>Eliminating the indirect recursion</vt:lpstr>
      <vt:lpstr>General technique for eliminating left recursion</vt:lpstr>
      <vt:lpstr>Elimination of let recursion infix-postfix</vt:lpstr>
      <vt:lpstr>Figure 2.21 (eliminate left recursion)</vt:lpstr>
      <vt:lpstr>Translation of 9-5+2: going from left-to-right</vt:lpstr>
      <vt:lpstr>Implementation using tail recursion</vt:lpstr>
      <vt:lpstr>PowerPoint Presentation</vt:lpstr>
      <vt:lpstr>PowerPoint Presentation</vt:lpstr>
      <vt:lpstr>PowerPoint Presentation</vt:lpstr>
      <vt:lpstr>PowerPoint Presentation</vt:lpstr>
      <vt:lpstr>Problems with Syntax Analyzers </vt:lpstr>
      <vt:lpstr>Adding Lexical </vt:lpstr>
      <vt:lpstr>Adding Lexical  Analysis</vt:lpstr>
      <vt:lpstr>PowerPoint Presentation</vt:lpstr>
      <vt:lpstr>PowerPoint Presentation</vt:lpstr>
      <vt:lpstr>Revised infix-2-postfix grammar handling numbers and additional binary operators</vt:lpstr>
      <vt:lpstr>PowerPoint Presentation</vt:lpstr>
      <vt:lpstr>How to handle comments and white space (blank)</vt:lpstr>
      <vt:lpstr>PowerPoint Presentation</vt:lpstr>
      <vt:lpstr>The symbol-table interface</vt:lpstr>
      <vt:lpstr>PowerPoint Presentation</vt:lpstr>
      <vt:lpstr>Handling Reserved Keywords</vt:lpstr>
      <vt:lpstr>Pseudo-code for a lexical analyzer</vt:lpstr>
      <vt:lpstr>Abstract Stack Machines and Intermediate Code</vt:lpstr>
      <vt:lpstr>generating IC using stack</vt:lpstr>
      <vt:lpstr>Arithmetic Instructions</vt:lpstr>
      <vt:lpstr>Translation of Expressions based on Stack-machine</vt:lpstr>
      <vt:lpstr>Simulation of postfix using stack</vt:lpstr>
      <vt:lpstr>Example: 1 3 + 5 *</vt:lpstr>
      <vt:lpstr>Translation expression: L-values and R-values</vt:lpstr>
      <vt:lpstr>Example: Translation of simple expression a + b in stack machine</vt:lpstr>
      <vt:lpstr> SUMMARY of Stack Manipulation Operations</vt:lpstr>
      <vt:lpstr>Control Flow statment: IF/THEN, WHILE</vt:lpstr>
      <vt:lpstr>The control-flow instructions</vt:lpstr>
      <vt:lpstr>Translation of  IF Statements (SDD)</vt:lpstr>
      <vt:lpstr>Translation of IF Statement using Translation Scheme</vt:lpstr>
      <vt:lpstr>Pseudo-code for translating statements using stack machine (IC)</vt:lpstr>
      <vt:lpstr>Putting All together for infix to postfix translator</vt:lpstr>
      <vt:lpstr>SDD Recursion-free of infix2postfix translation </vt:lpstr>
      <vt:lpstr>Putting all the modules together </vt:lpstr>
      <vt:lpstr>Putting them all together to build the infix2postfix transaltor</vt:lpstr>
      <vt:lpstr>Quiz</vt:lpstr>
      <vt:lpstr>Quiz (answer)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Courtney Olson</dc:creator>
  <cp:lastModifiedBy>Reza, Hassan</cp:lastModifiedBy>
  <cp:revision>151</cp:revision>
  <dcterms:created xsi:type="dcterms:W3CDTF">2015-08-12T16:59:57Z</dcterms:created>
  <dcterms:modified xsi:type="dcterms:W3CDTF">2020-09-10T17:56:00Z</dcterms:modified>
</cp:coreProperties>
</file>